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5"/>
  </p:notes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8" r:id="rId9"/>
    <p:sldId id="278" r:id="rId10"/>
    <p:sldId id="262" r:id="rId11"/>
    <p:sldId id="263" r:id="rId12"/>
    <p:sldId id="264" r:id="rId13"/>
    <p:sldId id="269" r:id="rId14"/>
    <p:sldId id="274" r:id="rId15"/>
    <p:sldId id="265" r:id="rId16"/>
    <p:sldId id="270" r:id="rId17"/>
    <p:sldId id="273" r:id="rId18"/>
    <p:sldId id="277" r:id="rId19"/>
    <p:sldId id="272" r:id="rId20"/>
    <p:sldId id="267" r:id="rId21"/>
    <p:sldId id="271" r:id="rId22"/>
    <p:sldId id="275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E044C-118E-4378-82A0-E47272D83AEF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8D380-7243-470F-8250-C35E67FBD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040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Summer 20011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8D380-7243-470F-8250-C35E67FBD6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39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232B6-7014-49EF-9801-35AB626F1B58}" type="datetime1">
              <a:rPr lang="en-US" smtClean="0"/>
              <a:t>3/11/2013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C8586-19BE-4DFD-84CD-3119D8F868B3}" type="datetime1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3A8FE-995A-4D30-BFDE-26B442CE7598}" type="datetime1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8DD9-1B10-44B1-8B8A-25E7E015E1B2}" type="datetime1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4FF0-57B0-47BF-B77B-5677A9FDD78E}" type="datetime1">
              <a:rPr lang="en-US" smtClean="0"/>
              <a:t>3/11/2013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796E0-C878-4C59-AB63-84EABB331569}" type="datetime1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567BB-9801-4918-A99D-2B549BB786F9}" type="datetime1">
              <a:rPr lang="en-US" smtClean="0"/>
              <a:t>3/11/2013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12BF5-6559-4C98-82AE-ECD8819A12C6}" type="datetime1">
              <a:rPr lang="en-US" smtClean="0"/>
              <a:t>3/11/2013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F1711-CB7B-4E3F-AB35-84ECE4193AAE}" type="datetime1">
              <a:rPr lang="en-US" smtClean="0"/>
              <a:t>3/11/2013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2B57-0B6F-476A-B349-B22207EDD487}" type="datetime1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69681-8390-408E-8B86-4108CC531687}" type="datetime1">
              <a:rPr lang="en-US" smtClean="0"/>
              <a:t>3/11/2013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C89E71-020E-4112-85EC-4D5BDAF1D33F}" type="datetime1">
              <a:rPr lang="en-US" smtClean="0"/>
              <a:t>3/11/2013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E6555A-67E7-449D-8847-F0982601442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Annual 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Studies of VO</a:t>
            </a:r>
            <a:r>
              <a:rPr lang="en-US" baseline="-25000" dirty="0" smtClean="0"/>
              <a:t>2</a:t>
            </a:r>
            <a:r>
              <a:rPr lang="en-US" dirty="0" smtClean="0"/>
              <a:t> Thin Films with Ultrafast pulses and Raman spectroscopy.</a:t>
            </a:r>
          </a:p>
          <a:p>
            <a:endParaRPr lang="en-US" dirty="0"/>
          </a:p>
          <a:p>
            <a:r>
              <a:rPr lang="en-US" dirty="0" smtClean="0"/>
              <a:t>Elizabeth Radue</a:t>
            </a:r>
          </a:p>
          <a:p>
            <a:r>
              <a:rPr lang="en-US" dirty="0" smtClean="0"/>
              <a:t>3/11/12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E6555A-67E7-449D-8847-F098260144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Varying temperature in Cryostat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10</a:t>
            </a:fld>
            <a:endParaRPr lang="en-US"/>
          </a:p>
        </p:txBody>
      </p:sp>
      <p:pic>
        <p:nvPicPr>
          <p:cNvPr id="5122" name="Picture 2" descr="C:\Users\Ellie\Dropbox\Data\Graphs\121112_60mJpercm^2_expf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6962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48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Ellie\Documents\Work\Vanadium Dioxide Project\Graphs of pump probe_flashdrive\60mJpercm^2Substratecomparisonft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62200"/>
            <a:ext cx="44375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Substrates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Recovery Responses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11</a:t>
            </a:fld>
            <a:endParaRPr lang="en-US"/>
          </a:p>
        </p:txBody>
      </p:sp>
      <p:pic>
        <p:nvPicPr>
          <p:cNvPr id="6146" name="Picture 2" descr="C:\Users\Ellie\Documents\Work\Vanadium Dioxide Project\Graphs of pump probe\30mJpercm^2Substratecomparison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590800"/>
            <a:ext cx="5257799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8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Anisotropy w/ TiO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12</a:t>
            </a:fld>
            <a:endParaRPr lang="en-US"/>
          </a:p>
        </p:txBody>
      </p:sp>
      <p:pic>
        <p:nvPicPr>
          <p:cNvPr id="7170" name="Picture 2" descr="C:\Users\Ellie\Documents\Work\Vanadium Dioxide Project\Graphs of pump probe\30mJpercm^2Rutilewithnorm_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629" y="1828800"/>
            <a:ext cx="6508377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4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Collaboration with Buzz </a:t>
            </a:r>
            <a:r>
              <a:rPr lang="en-US" dirty="0" err="1" smtClean="0"/>
              <a:t>Wincheski</a:t>
            </a:r>
            <a:r>
              <a:rPr lang="en-US" dirty="0" smtClean="0"/>
              <a:t> at NASA Langley</a:t>
            </a:r>
          </a:p>
          <a:p>
            <a:r>
              <a:rPr lang="en-US" dirty="0" smtClean="0"/>
              <a:t>Backscattering configuration</a:t>
            </a:r>
          </a:p>
          <a:p>
            <a:r>
              <a:rPr lang="en-US" dirty="0" smtClean="0"/>
              <a:t>Tried different wavelengths for incident beam</a:t>
            </a:r>
          </a:p>
          <a:p>
            <a:r>
              <a:rPr lang="en-US" dirty="0" smtClean="0"/>
              <a:t>Compared films on different substrates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wavelengths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5762897"/>
            <a:ext cx="160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quartz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84290" y="5743303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sapphire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643"/>
            <a:ext cx="5000602" cy="382773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983" y="2161903"/>
            <a:ext cx="4678788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86400" y="53253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film on sapphire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5340863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quartz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83796" y="584116"/>
            <a:ext cx="4586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Raman Spectra through IMT</a:t>
            </a:r>
            <a:endParaRPr lang="en-US" sz="2400" dirty="0"/>
          </a:p>
        </p:txBody>
      </p:sp>
      <p:pic>
        <p:nvPicPr>
          <p:cNvPr id="8196" name="Picture 4" descr="C:\Users\Ellie\Documents\Work\Vanadium Dioxide Project\Raman Paper\Graphics\Figure3(b)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967" y="1589671"/>
            <a:ext cx="4859944" cy="372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Ellie\Documents\Work\Vanadium Dioxide Project\Raman Paper\Graphics\Figure150a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52" y="1714500"/>
            <a:ext cx="44796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2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86200" y="6122125"/>
            <a:ext cx="1478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TiO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6934200" cy="5324626"/>
          </a:xfrm>
        </p:spPr>
      </p:pic>
    </p:spTree>
    <p:extLst>
      <p:ext uri="{BB962C8B-B14F-4D97-AF65-F5344CB8AC3E}">
        <p14:creationId xmlns:p14="http://schemas.microsoft.com/office/powerpoint/2010/main" val="428668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224cm</a:t>
            </a:r>
            <a:r>
              <a:rPr lang="en-US" baseline="30000" dirty="0" smtClean="0"/>
              <a:t>-1</a:t>
            </a:r>
            <a:r>
              <a:rPr lang="en-US" dirty="0" smtClean="0"/>
              <a:t> fit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17</a:t>
            </a:fld>
            <a:endParaRPr lang="en-US"/>
          </a:p>
        </p:txBody>
      </p:sp>
      <p:pic>
        <p:nvPicPr>
          <p:cNvPr id="13314" name="Picture 2" descr="C:\Users\Ellie\Documents\Work\Vanadium Dioxide Project\Raman Paper\Graphics\Figure4(a)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2" y="2209800"/>
            <a:ext cx="4877886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Ellie\Documents\Work\Vanadium Dioxide Project\Graphs of pump probe\Cryostat 120412-120712\Figure4(b)_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800600" cy="3674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52600" y="5867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film on quartz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566904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film on sapphire</a:t>
            </a:r>
            <a:endParaRPr lang="en-US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"/>
            <a:ext cx="2786822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5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background levels in peak fitting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18</a:t>
            </a:fld>
            <a:endParaRPr lang="en-US"/>
          </a:p>
        </p:txBody>
      </p:sp>
      <p:pic>
        <p:nvPicPr>
          <p:cNvPr id="15362" name="Picture 2" descr="C:\Users\Ellie\Documents\Work\Vanadium Dioxide Project\Raman Paper\Graphics\Figure5(b)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309" y="2362200"/>
            <a:ext cx="447969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Ellie\Documents\Work\Vanadium Dioxide Project\Raman Paper\Graphics\Figure5(a)_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0" y="2422506"/>
            <a:ext cx="4550229" cy="348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1600" y="5856514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film on quartz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565815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film on sapphire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0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Immediate:</a:t>
            </a:r>
          </a:p>
          <a:p>
            <a:pPr lvl="1"/>
            <a:r>
              <a:rPr lang="en-US" dirty="0" smtClean="0"/>
              <a:t>New XRD allows for growth of new films</a:t>
            </a:r>
          </a:p>
          <a:p>
            <a:pPr lvl="1"/>
            <a:r>
              <a:rPr lang="en-US" dirty="0" smtClean="0"/>
              <a:t>Writing up results for Raman spectroscopy</a:t>
            </a:r>
          </a:p>
          <a:p>
            <a:pPr lvl="1"/>
            <a:r>
              <a:rPr lang="en-US" dirty="0"/>
              <a:t>Build </a:t>
            </a:r>
            <a:r>
              <a:rPr lang="en-US" dirty="0" err="1"/>
              <a:t>autocorrelator</a:t>
            </a:r>
            <a:r>
              <a:rPr lang="en-US" dirty="0"/>
              <a:t> for beam </a:t>
            </a:r>
            <a:r>
              <a:rPr lang="en-US" dirty="0" smtClean="0"/>
              <a:t>characterization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Down the Road:</a:t>
            </a:r>
          </a:p>
          <a:p>
            <a:pPr lvl="1"/>
            <a:r>
              <a:rPr lang="en-US" dirty="0" smtClean="0"/>
              <a:t>Use pump probe to study dynamics of surface plasmon polaritons</a:t>
            </a:r>
          </a:p>
          <a:p>
            <a:pPr lvl="1"/>
            <a:r>
              <a:rPr lang="en-US" dirty="0" smtClean="0"/>
              <a:t>Graduate 2016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Entered program in 2010</a:t>
            </a:r>
          </a:p>
          <a:p>
            <a:r>
              <a:rPr lang="en-US" dirty="0" smtClean="0"/>
              <a:t>Completed all core class requirements</a:t>
            </a:r>
          </a:p>
          <a:p>
            <a:r>
              <a:rPr lang="en-US" dirty="0" smtClean="0"/>
              <a:t>Electives</a:t>
            </a:r>
          </a:p>
          <a:p>
            <a:pPr lvl="1"/>
            <a:r>
              <a:rPr lang="en-US" dirty="0" smtClean="0"/>
              <a:t>Out of Field: completed</a:t>
            </a:r>
          </a:p>
          <a:p>
            <a:pPr lvl="1"/>
            <a:r>
              <a:rPr lang="en-US" dirty="0" smtClean="0"/>
              <a:t>In Field: in process </a:t>
            </a:r>
          </a:p>
          <a:p>
            <a:r>
              <a:rPr lang="en-US" dirty="0" smtClean="0"/>
              <a:t>Completed Qualifying Exam: Summer 2011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E8E6555A-67E7-449D-8847-F098260144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1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Transmitted vs. Reflected Beam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20</a:t>
            </a:fld>
            <a:endParaRPr lang="en-US"/>
          </a:p>
        </p:txBody>
      </p:sp>
      <p:pic>
        <p:nvPicPr>
          <p:cNvPr id="10242" name="Picture 2" descr="C:\Users\Ellie\Dropbox\Data\Graphs\60mJpercm^2_reflection&amp;transmiss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060269"/>
            <a:ext cx="6172200" cy="476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5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XRD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21</a:t>
            </a:fld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52401"/>
            <a:ext cx="3466931" cy="31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659" y="152400"/>
            <a:ext cx="3624140" cy="311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89794" y="3272245"/>
            <a:ext cx="1665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Quartz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437317"/>
            <a:ext cx="183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Sapphire</a:t>
            </a:r>
            <a:endParaRPr lang="en-US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003" y="3608920"/>
            <a:ext cx="3534843" cy="32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3000" y="5266117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on TiO</a:t>
            </a:r>
            <a:r>
              <a:rPr lang="en-US" baseline="-25000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4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peak fits on VO</a:t>
            </a:r>
            <a:r>
              <a:rPr lang="en-US" baseline="-25000" dirty="0" smtClean="0"/>
              <a:t>2</a:t>
            </a:r>
            <a:r>
              <a:rPr lang="en-US" dirty="0" smtClean="0"/>
              <a:t> on SiO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22</a:t>
            </a:fld>
            <a:endParaRPr lang="en-US"/>
          </a:p>
        </p:txBody>
      </p:sp>
      <p:pic>
        <p:nvPicPr>
          <p:cNvPr id="14338" name="Picture 2" descr="C:\Users\Ellie\Documents\Work\Vanadium Dioxide Project\Raman Paper\Graphics\VO2peaktransitionSi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985770"/>
            <a:ext cx="5867400" cy="449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29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Polarization of incident/reflected beam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23</a:t>
            </a:fld>
            <a:endParaRPr lang="en-US"/>
          </a:p>
        </p:txBody>
      </p:sp>
      <p:pic>
        <p:nvPicPr>
          <p:cNvPr id="16388" name="Picture 4" descr="C:\Users\Ellie\Documents\Work\Vanadium Dioxide Project\Raman Paper\Graphics\Figure1(b)_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057400"/>
            <a:ext cx="459868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Users\Ellie\Documents\Work\Vanadium Dioxide Project\Raman Paper\Graphics\Figure125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5" y="2438400"/>
            <a:ext cx="392669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97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in Irina </a:t>
            </a:r>
            <a:r>
              <a:rPr lang="en-US" dirty="0" err="1" smtClean="0"/>
              <a:t>Novikova’s</a:t>
            </a:r>
            <a:r>
              <a:rPr lang="en-US" dirty="0" smtClean="0"/>
              <a:t> Lab, (closely with Lukaszew) </a:t>
            </a:r>
          </a:p>
          <a:p>
            <a:r>
              <a:rPr lang="en-US" dirty="0" smtClean="0"/>
              <a:t>Collaboration working on VO</a:t>
            </a:r>
            <a:r>
              <a:rPr lang="en-US" baseline="-25000" dirty="0" smtClean="0"/>
              <a:t>2</a:t>
            </a:r>
            <a:r>
              <a:rPr lang="en-US" dirty="0" smtClean="0"/>
              <a:t> thin films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7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Insulator Metal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</a:t>
            </a:r>
            <a:r>
              <a:rPr lang="en-US" baseline="-25000" dirty="0" smtClean="0"/>
              <a:t>2</a:t>
            </a:r>
            <a:r>
              <a:rPr lang="en-US" dirty="0" smtClean="0"/>
              <a:t> transition from insulator to metal when heated or optically stimulated 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17031"/>
            <a:ext cx="3841249" cy="240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Ellie\Documents\Work\Vanadium Dioxide Project\Raman Paper\Graphics\final cut\Fig4(c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667000"/>
            <a:ext cx="457924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69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Ultrafast Laser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100fs pulse with repetition rate of 1kHz</a:t>
            </a:r>
          </a:p>
          <a:p>
            <a:r>
              <a:rPr lang="en-US" dirty="0" smtClean="0"/>
              <a:t>800nm: optional wavelengths from 400nm-1600nm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5599112" cy="3532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Pump-probe Experimental Set up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6</a:t>
            </a:fld>
            <a:endParaRPr lang="en-US"/>
          </a:p>
        </p:txBody>
      </p:sp>
      <p:grpSp>
        <p:nvGrpSpPr>
          <p:cNvPr id="121" name="Group 120"/>
          <p:cNvGrpSpPr/>
          <p:nvPr/>
        </p:nvGrpSpPr>
        <p:grpSpPr>
          <a:xfrm>
            <a:off x="590261" y="2015047"/>
            <a:ext cx="7772400" cy="4267200"/>
            <a:chOff x="590007" y="1828800"/>
            <a:chExt cx="7772400" cy="4267200"/>
          </a:xfrm>
        </p:grpSpPr>
        <p:sp>
          <p:nvSpPr>
            <p:cNvPr id="122" name="Rectangle 121"/>
            <p:cNvSpPr/>
            <p:nvPr/>
          </p:nvSpPr>
          <p:spPr>
            <a:xfrm>
              <a:off x="590007" y="1828800"/>
              <a:ext cx="7772400" cy="4267200"/>
            </a:xfrm>
            <a:prstGeom prst="rect">
              <a:avLst/>
            </a:prstGeom>
            <a:solidFill>
              <a:sysClr val="window" lastClr="FFFFFF"/>
            </a:solidFill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295400" y="2438400"/>
              <a:ext cx="1295400" cy="457200"/>
            </a:xfrm>
            <a:prstGeom prst="rect">
              <a:avLst/>
            </a:prstGeom>
            <a:solidFill>
              <a:sysClr val="windowText" lastClr="000000">
                <a:lumMod val="85000"/>
                <a:lumOff val="15000"/>
              </a:sysClr>
            </a:solidFill>
            <a:ln w="19050" cap="rnd" cmpd="sng" algn="ctr">
              <a:solidFill>
                <a:srgbClr val="A1B63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Legend Elite 800nm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4" name="Straight Connector 123"/>
            <p:cNvCxnSpPr/>
            <p:nvPr/>
          </p:nvCxnSpPr>
          <p:spPr>
            <a:xfrm>
              <a:off x="2590800" y="2667000"/>
              <a:ext cx="990600" cy="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sp>
          <p:nvSpPr>
            <p:cNvPr id="125" name="Rectangle 124"/>
            <p:cNvSpPr/>
            <p:nvPr/>
          </p:nvSpPr>
          <p:spPr>
            <a:xfrm>
              <a:off x="3352800" y="3212372"/>
              <a:ext cx="762000" cy="750028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9525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26" name="Straight Connector 125"/>
            <p:cNvCxnSpPr/>
            <p:nvPr/>
          </p:nvCxnSpPr>
          <p:spPr>
            <a:xfrm>
              <a:off x="3581400" y="2667000"/>
              <a:ext cx="0" cy="99060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>
            <a:xfrm>
              <a:off x="3581400" y="3657600"/>
              <a:ext cx="304800" cy="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>
            <a:xfrm flipV="1">
              <a:off x="3886200" y="2971800"/>
              <a:ext cx="0" cy="68580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>
            <a:xfrm>
              <a:off x="3581400" y="2667000"/>
              <a:ext cx="2209800" cy="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>
            <a:xfrm>
              <a:off x="5791200" y="2667000"/>
              <a:ext cx="0" cy="30480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>
            <a:xfrm flipH="1">
              <a:off x="5105400" y="2971800"/>
              <a:ext cx="685800" cy="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>
            <a:xfrm>
              <a:off x="3886200" y="2971800"/>
              <a:ext cx="800100" cy="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>
            <a:xfrm>
              <a:off x="4686300" y="2971800"/>
              <a:ext cx="266700" cy="167640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4" name="Straight Connector 133"/>
            <p:cNvCxnSpPr/>
            <p:nvPr/>
          </p:nvCxnSpPr>
          <p:spPr>
            <a:xfrm flipH="1">
              <a:off x="4953000" y="2971800"/>
              <a:ext cx="152400" cy="167640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5" name="Straight Connector 134"/>
            <p:cNvCxnSpPr/>
            <p:nvPr/>
          </p:nvCxnSpPr>
          <p:spPr>
            <a:xfrm flipV="1">
              <a:off x="4953000" y="4419600"/>
              <a:ext cx="685800" cy="228600"/>
            </a:xfrm>
            <a:prstGeom prst="line">
              <a:avLst/>
            </a:prstGeom>
            <a:noFill/>
            <a:ln w="38100" cap="rnd" cmpd="sng" algn="ctr">
              <a:solidFill>
                <a:srgbClr val="7030A0"/>
              </a:solidFill>
              <a:prstDash val="soli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>
            <a:xfrm>
              <a:off x="3524250" y="3610791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sp>
          <p:nvSpPr>
            <p:cNvPr id="137" name="Rectangle 136"/>
            <p:cNvSpPr/>
            <p:nvPr/>
          </p:nvSpPr>
          <p:spPr>
            <a:xfrm rot="1800000">
              <a:off x="4731618" y="4677658"/>
              <a:ext cx="400050" cy="45719"/>
            </a:xfrm>
            <a:prstGeom prst="rect">
              <a:avLst/>
            </a:prstGeom>
            <a:solidFill>
              <a:sysClr val="window" lastClr="FFFFFF">
                <a:lumMod val="65000"/>
              </a:sysClr>
            </a:solidFill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38" name="Straight Connector 137"/>
            <p:cNvCxnSpPr/>
            <p:nvPr/>
          </p:nvCxnSpPr>
          <p:spPr>
            <a:xfrm>
              <a:off x="4624522" y="2914650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5748201" y="2609850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cxnSp>
          <p:nvCxnSpPr>
            <p:cNvPr id="140" name="Straight Connector 139"/>
            <p:cNvCxnSpPr/>
            <p:nvPr/>
          </p:nvCxnSpPr>
          <p:spPr>
            <a:xfrm rot="5400000">
              <a:off x="3829050" y="2897233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cxnSp>
          <p:nvCxnSpPr>
            <p:cNvPr id="141" name="Straight Connector 140"/>
            <p:cNvCxnSpPr/>
            <p:nvPr/>
          </p:nvCxnSpPr>
          <p:spPr>
            <a:xfrm rot="5400000">
              <a:off x="3866608" y="3610791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cxnSp>
          <p:nvCxnSpPr>
            <p:cNvPr id="142" name="Straight Connector 141"/>
            <p:cNvCxnSpPr/>
            <p:nvPr/>
          </p:nvCxnSpPr>
          <p:spPr>
            <a:xfrm rot="5400000">
              <a:off x="5748201" y="2971800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cxnSp>
          <p:nvCxnSpPr>
            <p:cNvPr id="143" name="Straight Connector 142"/>
            <p:cNvCxnSpPr/>
            <p:nvPr/>
          </p:nvCxnSpPr>
          <p:spPr>
            <a:xfrm rot="5400000">
              <a:off x="5059150" y="2914650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cxnSp>
          <p:nvCxnSpPr>
            <p:cNvPr id="144" name="Straight Connector 143"/>
            <p:cNvCxnSpPr/>
            <p:nvPr/>
          </p:nvCxnSpPr>
          <p:spPr>
            <a:xfrm>
              <a:off x="3547655" y="2626179"/>
              <a:ext cx="114300" cy="114300"/>
            </a:xfrm>
            <a:prstGeom prst="line">
              <a:avLst/>
            </a:prstGeom>
            <a:noFill/>
            <a:ln w="57150" cap="rnd" cmpd="sng" algn="ctr">
              <a:solidFill>
                <a:sysClr val="windowText" lastClr="000000">
                  <a:lumMod val="95000"/>
                  <a:lumOff val="5000"/>
                </a:sysClr>
              </a:solidFill>
              <a:prstDash val="solid"/>
            </a:ln>
            <a:effectLst/>
          </p:spPr>
        </p:cxnSp>
        <p:sp>
          <p:nvSpPr>
            <p:cNvPr id="145" name="Oval 144"/>
            <p:cNvSpPr/>
            <p:nvPr/>
          </p:nvSpPr>
          <p:spPr>
            <a:xfrm>
              <a:off x="4624522" y="3672840"/>
              <a:ext cx="328478" cy="45719"/>
            </a:xfrm>
            <a:prstGeom prst="ellipse">
              <a:avLst/>
            </a:prstGeom>
            <a:solidFill>
              <a:srgbClr val="9EE3FC"/>
            </a:solidFill>
            <a:ln w="19050" cap="rnd" cmpd="sng" algn="ctr">
              <a:solidFill>
                <a:srgbClr val="A1B63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Oval 145"/>
            <p:cNvSpPr/>
            <p:nvPr/>
          </p:nvSpPr>
          <p:spPr>
            <a:xfrm>
              <a:off x="4894911" y="3166653"/>
              <a:ext cx="328478" cy="45719"/>
            </a:xfrm>
            <a:prstGeom prst="ellipse">
              <a:avLst/>
            </a:prstGeom>
            <a:solidFill>
              <a:srgbClr val="9EE3FC"/>
            </a:solidFill>
            <a:ln w="19050" cap="rnd" cmpd="sng" algn="ctr">
              <a:solidFill>
                <a:srgbClr val="A1B63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2362200" y="3426767"/>
              <a:ext cx="914400" cy="400110"/>
            </a:xfrm>
            <a:prstGeom prst="rect">
              <a:avLst/>
            </a:prstGeom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Variable Delay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48" name="Chord 147"/>
            <p:cNvSpPr/>
            <p:nvPr/>
          </p:nvSpPr>
          <p:spPr>
            <a:xfrm rot="10800000">
              <a:off x="5503272" y="4229100"/>
              <a:ext cx="381000" cy="304800"/>
            </a:xfrm>
            <a:prstGeom prst="chord">
              <a:avLst/>
            </a:prstGeom>
            <a:solidFill>
              <a:sysClr val="windowText" lastClr="000000"/>
            </a:solidFill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Freeform 148"/>
            <p:cNvSpPr/>
            <p:nvPr/>
          </p:nvSpPr>
          <p:spPr>
            <a:xfrm>
              <a:off x="5891349" y="2716078"/>
              <a:ext cx="433251" cy="1620791"/>
            </a:xfrm>
            <a:custGeom>
              <a:avLst/>
              <a:gdLst>
                <a:gd name="connsiteX0" fmla="*/ 0 w 891857"/>
                <a:gd name="connsiteY0" fmla="*/ 1620791 h 1620791"/>
                <a:gd name="connsiteX1" fmla="*/ 209005 w 891857"/>
                <a:gd name="connsiteY1" fmla="*/ 797831 h 1620791"/>
                <a:gd name="connsiteX2" fmla="*/ 875211 w 891857"/>
                <a:gd name="connsiteY2" fmla="*/ 823956 h 1620791"/>
                <a:gd name="connsiteX3" fmla="*/ 705394 w 891857"/>
                <a:gd name="connsiteY3" fmla="*/ 131625 h 1620791"/>
                <a:gd name="connsiteX4" fmla="*/ 875211 w 891857"/>
                <a:gd name="connsiteY4" fmla="*/ 996 h 1620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857" h="1620791">
                  <a:moveTo>
                    <a:pt x="0" y="1620791"/>
                  </a:moveTo>
                  <a:cubicBezTo>
                    <a:pt x="31568" y="1275714"/>
                    <a:pt x="63137" y="930637"/>
                    <a:pt x="209005" y="797831"/>
                  </a:cubicBezTo>
                  <a:cubicBezTo>
                    <a:pt x="354874" y="665025"/>
                    <a:pt x="792480" y="934990"/>
                    <a:pt x="875211" y="823956"/>
                  </a:cubicBezTo>
                  <a:cubicBezTo>
                    <a:pt x="957942" y="712922"/>
                    <a:pt x="705394" y="268785"/>
                    <a:pt x="705394" y="131625"/>
                  </a:cubicBezTo>
                  <a:cubicBezTo>
                    <a:pt x="705394" y="-5535"/>
                    <a:pt x="790302" y="-2270"/>
                    <a:pt x="875211" y="996"/>
                  </a:cubicBezTo>
                </a:path>
              </a:pathLst>
            </a:custGeom>
            <a:noFill/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6324600" y="2438400"/>
              <a:ext cx="1524000" cy="476250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Lock-in Amplifier 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6686006" y="3183028"/>
              <a:ext cx="1447800" cy="721779"/>
            </a:xfrm>
            <a:prstGeom prst="rect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19050" cap="rnd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Computer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7409906" y="2914650"/>
              <a:ext cx="0" cy="252003"/>
            </a:xfrm>
            <a:prstGeom prst="line">
              <a:avLst/>
            </a:prstGeom>
            <a:noFill/>
            <a:ln w="12700" cap="rnd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153" name="TextBox 152"/>
            <p:cNvSpPr txBox="1"/>
            <p:nvPr/>
          </p:nvSpPr>
          <p:spPr>
            <a:xfrm>
              <a:off x="5891349" y="4533901"/>
              <a:ext cx="794657" cy="215444"/>
            </a:xfrm>
            <a:prstGeom prst="rect">
              <a:avLst/>
            </a:prstGeom>
            <a:noFill/>
            <a:ln>
              <a:solidFill>
                <a:sysClr val="windowText" lastClr="000000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Detector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p:sp>
          <p:nvSpPr>
            <p:cNvPr id="154" name="Rectangle 153"/>
            <p:cNvSpPr/>
            <p:nvPr/>
          </p:nvSpPr>
          <p:spPr>
            <a:xfrm>
              <a:off x="4624522" y="3314700"/>
              <a:ext cx="270389" cy="45719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9050" cap="rnd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 rot="5400000">
              <a:off x="4829587" y="2660469"/>
              <a:ext cx="270389" cy="45719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19050" cap="rnd" cmpd="sng" algn="ctr">
              <a:solidFill>
                <a:sysClr val="windowText" lastClr="000000">
                  <a:lumMod val="65000"/>
                  <a:lumOff val="3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4624522" y="2133600"/>
              <a:ext cx="8787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</a:rPr>
                <a:t>Variable ND filter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TextBox 156"/>
                <p:cNvSpPr txBox="1"/>
                <p:nvPr/>
              </p:nvSpPr>
              <p:spPr>
                <a:xfrm>
                  <a:off x="3771504" y="4749345"/>
                  <a:ext cx="1123407" cy="261610"/>
                </a:xfrm>
                <a:prstGeom prst="rect">
                  <a:avLst/>
                </a:prstGeom>
                <a:noFill/>
                <a:ln>
                  <a:solidFill>
                    <a:sysClr val="windowText" lastClr="0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11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𝑉</m:t>
                      </m:r>
                      <m:sSub>
                        <m:sSubPr>
                          <m:ctrlP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𝑜</m:t>
                          </m:r>
                        </m:e>
                        <m:sub>
                          <m:r>
                            <a:rPr kumimoji="0" lang="en-US" sz="11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/>
                    </a:rPr>
                    <a:t> sample</a:t>
                  </a:r>
                  <a:endParaRPr kumimoji="0" lang="en-US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1504" y="4749345"/>
                  <a:ext cx="1123407" cy="26161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111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815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r>
              <a:rPr lang="en-US" dirty="0" smtClean="0"/>
              <a:t>Observe transition by observing change in reflectivity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C:\Users\Ellie\Dropbox\Data\Graphs\060112_Longrangef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048" y="1143001"/>
            <a:ext cx="532503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524001"/>
            <a:ext cx="3886201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of Probe beam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776" y="1935163"/>
            <a:ext cx="5680447" cy="438943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6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mount films in a cryostat?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Effects of Temperature vs. Strong electric fields freeing electrons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Some controversy as to the main cause: fast response suggests electronic response vs. change in crystal lattice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endParaRPr lang="en-US" sz="1400" baseline="30000" dirty="0" smtClean="0"/>
          </a:p>
          <a:p>
            <a:pPr marL="0" indent="0">
              <a:buNone/>
            </a:pPr>
            <a:r>
              <a:rPr lang="en-US" sz="1400" dirty="0" smtClean="0"/>
              <a:t> </a:t>
            </a:r>
            <a:r>
              <a:rPr lang="en-US" sz="1400" dirty="0"/>
              <a:t>T. Cocker, L. </a:t>
            </a:r>
            <a:r>
              <a:rPr lang="en-US" sz="1400" dirty="0" err="1"/>
              <a:t>Titova</a:t>
            </a:r>
            <a:r>
              <a:rPr lang="en-US" sz="1400" dirty="0"/>
              <a:t>, S. </a:t>
            </a:r>
            <a:r>
              <a:rPr lang="en-US" sz="1400" dirty="0" err="1"/>
              <a:t>Fourmaux</a:t>
            </a:r>
            <a:r>
              <a:rPr lang="en-US" sz="1400" dirty="0"/>
              <a:t>, G. Holloway, H.-C. </a:t>
            </a:r>
            <a:r>
              <a:rPr lang="en-US" sz="1400" dirty="0" err="1"/>
              <a:t>Bandulet</a:t>
            </a:r>
            <a:r>
              <a:rPr lang="en-US" sz="1400" dirty="0"/>
              <a:t>, D. Brassard, J.-C. </a:t>
            </a:r>
            <a:r>
              <a:rPr lang="en-US" sz="1400" dirty="0" err="1"/>
              <a:t>Kieffer</a:t>
            </a:r>
            <a:r>
              <a:rPr lang="en-US" sz="1400" dirty="0"/>
              <a:t>, M. El </a:t>
            </a:r>
            <a:r>
              <a:rPr lang="en-US" sz="1400" dirty="0" err="1"/>
              <a:t>Khakani</a:t>
            </a:r>
            <a:r>
              <a:rPr lang="en-US" sz="1400" dirty="0"/>
              <a:t>, and F. </a:t>
            </a:r>
            <a:r>
              <a:rPr lang="en-US" sz="1400" dirty="0" err="1"/>
              <a:t>Hegmann</a:t>
            </a:r>
            <a:r>
              <a:rPr lang="en-US" sz="1400" dirty="0"/>
              <a:t>, Physical Review B </a:t>
            </a:r>
            <a:r>
              <a:rPr lang="en-US" sz="1400" b="1" dirty="0"/>
              <a:t>85</a:t>
            </a:r>
            <a:r>
              <a:rPr lang="en-US" sz="1400" dirty="0"/>
              <a:t>, 155120 (2012</a:t>
            </a:r>
            <a:r>
              <a:rPr lang="en-US" sz="1400" dirty="0" smtClean="0"/>
              <a:t>).</a:t>
            </a:r>
            <a:endParaRPr lang="en-US" sz="1400" dirty="0"/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D</a:t>
            </a:r>
            <a:r>
              <a:rPr lang="en-US" sz="1400" dirty="0"/>
              <a:t>. Hilton, R. </a:t>
            </a:r>
            <a:r>
              <a:rPr lang="en-US" sz="1400" dirty="0" err="1"/>
              <a:t>Prasankumar</a:t>
            </a:r>
            <a:r>
              <a:rPr lang="en-US" sz="1400" dirty="0"/>
              <a:t>, S. </a:t>
            </a:r>
            <a:r>
              <a:rPr lang="en-US" sz="1400" dirty="0" err="1"/>
              <a:t>Fourmaux</a:t>
            </a:r>
            <a:r>
              <a:rPr lang="en-US" sz="1400" dirty="0"/>
              <a:t>, a. </a:t>
            </a:r>
            <a:r>
              <a:rPr lang="en-US" sz="1400" dirty="0" err="1"/>
              <a:t>Cavalleri</a:t>
            </a:r>
            <a:r>
              <a:rPr lang="en-US" sz="1400" dirty="0"/>
              <a:t>, D. Brassard, M. El </a:t>
            </a:r>
            <a:r>
              <a:rPr lang="en-US" sz="1400" dirty="0" err="1"/>
              <a:t>Khakani</a:t>
            </a:r>
            <a:r>
              <a:rPr lang="en-US" sz="1400" dirty="0"/>
              <a:t>, J. </a:t>
            </a:r>
            <a:r>
              <a:rPr lang="en-US" sz="1400" dirty="0" err="1"/>
              <a:t>Kieffer</a:t>
            </a:r>
            <a:r>
              <a:rPr lang="en-US" sz="1400" dirty="0"/>
              <a:t>, a. Taylor, and R. Averitt, Physical Review Letters </a:t>
            </a:r>
            <a:r>
              <a:rPr lang="en-US" sz="1400" b="1" dirty="0"/>
              <a:t>99</a:t>
            </a:r>
            <a:r>
              <a:rPr lang="en-US" sz="1400" dirty="0"/>
              <a:t>, 226401 (2007).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6555A-67E7-449D-8847-F0982601442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1031</TotalTime>
  <Words>439</Words>
  <Application>Microsoft Office PowerPoint</Application>
  <PresentationFormat>On-screen Show (4:3)</PresentationFormat>
  <Paragraphs>101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Flow</vt:lpstr>
      <vt:lpstr>Annual Review</vt:lpstr>
      <vt:lpstr>Course Requirements</vt:lpstr>
      <vt:lpstr>Research </vt:lpstr>
      <vt:lpstr>VO2 Insulator Metal Transition</vt:lpstr>
      <vt:lpstr>Ultrafast Laser system</vt:lpstr>
      <vt:lpstr>Pump-probe Experimental Set up</vt:lpstr>
      <vt:lpstr>PowerPoint Presentation</vt:lpstr>
      <vt:lpstr>Intensity of Probe beam </vt:lpstr>
      <vt:lpstr>Why mount films in a cryostat?</vt:lpstr>
      <vt:lpstr>Varying temperature in Cryostat</vt:lpstr>
      <vt:lpstr>Different Substrates</vt:lpstr>
      <vt:lpstr>Anisotropy w/ TiO2</vt:lpstr>
      <vt:lpstr>Raman Spectroscopy</vt:lpstr>
      <vt:lpstr>Different wavelengths</vt:lpstr>
      <vt:lpstr>PowerPoint Presentation</vt:lpstr>
      <vt:lpstr>PowerPoint Presentation</vt:lpstr>
      <vt:lpstr>Peak 224cm-1 fit </vt:lpstr>
      <vt:lpstr>Change in background levels in peak fitting</vt:lpstr>
      <vt:lpstr>Plans for the Future</vt:lpstr>
      <vt:lpstr>Transmitted vs. Reflected Beam</vt:lpstr>
      <vt:lpstr>XRD</vt:lpstr>
      <vt:lpstr>Multiple peak fits on VO2 on SiO2</vt:lpstr>
      <vt:lpstr>Polarization of incident/reflected beam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Ellie</dc:creator>
  <cp:lastModifiedBy>Ellie</cp:lastModifiedBy>
  <cp:revision>30</cp:revision>
  <dcterms:created xsi:type="dcterms:W3CDTF">2013-03-11T00:15:16Z</dcterms:created>
  <dcterms:modified xsi:type="dcterms:W3CDTF">2013-03-11T17:26:57Z</dcterms:modified>
</cp:coreProperties>
</file>