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6"/>
  </p:notesMasterIdLst>
  <p:sldIdLst>
    <p:sldId id="256" r:id="rId2"/>
    <p:sldId id="257" r:id="rId3"/>
    <p:sldId id="258" r:id="rId4"/>
    <p:sldId id="259" r:id="rId5"/>
    <p:sldId id="260" r:id="rId6"/>
    <p:sldId id="262" r:id="rId7"/>
    <p:sldId id="261" r:id="rId8"/>
    <p:sldId id="263" r:id="rId9"/>
    <p:sldId id="265" r:id="rId10"/>
    <p:sldId id="264"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0348" autoAdjust="0"/>
  </p:normalViewPr>
  <p:slideViewPr>
    <p:cSldViewPr>
      <p:cViewPr varScale="1">
        <p:scale>
          <a:sx n="44" d="100"/>
          <a:sy n="44" d="100"/>
        </p:scale>
        <p:origin x="-213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2F9EC4-2FE6-4F45-B53B-86459B760437}" type="datetimeFigureOut">
              <a:rPr lang="en-US" smtClean="0"/>
              <a:t>12/10/2012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B37A78-26A8-43AD-87E7-2AEBE6FF8A60}" type="slidenum">
              <a:rPr lang="en-US" smtClean="0"/>
              <a:t>‹#›</a:t>
            </a:fld>
            <a:endParaRPr lang="en-US"/>
          </a:p>
        </p:txBody>
      </p:sp>
    </p:spTree>
    <p:extLst>
      <p:ext uri="{BB962C8B-B14F-4D97-AF65-F5344CB8AC3E}">
        <p14:creationId xmlns:p14="http://schemas.microsoft.com/office/powerpoint/2010/main" val="562408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field of optics and laser related physics, Gaussian beams are a well documented model of electromagnetic radiation whose characteristics such</a:t>
            </a:r>
            <a:r>
              <a:rPr lang="en-US" baseline="0" dirty="0" smtClean="0"/>
              <a:t> as </a:t>
            </a:r>
            <a:r>
              <a:rPr lang="en-US" dirty="0" smtClean="0"/>
              <a:t>transverse electric field and intensity are approximated by Gaussian functions. Stemming from this model one can visualize the general shape of a Gaussian beam, shown here</a:t>
            </a:r>
            <a:r>
              <a:rPr lang="en-US" baseline="0" dirty="0" smtClean="0"/>
              <a:t> with a hyperbolic profile. Out of this we define some characteristics that differentiate one Gaussian beam from another. In particular we look at the waist, the radius and complex beam parameter. The radius is simply the Radius of Curvature of the </a:t>
            </a:r>
            <a:r>
              <a:rPr lang="en-US" baseline="0" dirty="0" err="1" smtClean="0"/>
              <a:t>wavefronts</a:t>
            </a:r>
            <a:r>
              <a:rPr lang="en-US" baseline="0" dirty="0" smtClean="0"/>
              <a:t> of the beam and the waist is a parameter which defines width of the beam. </a:t>
            </a:r>
            <a:endParaRPr lang="en-US" dirty="0"/>
          </a:p>
        </p:txBody>
      </p:sp>
      <p:sp>
        <p:nvSpPr>
          <p:cNvPr id="4" name="Slide Number Placeholder 3"/>
          <p:cNvSpPr>
            <a:spLocks noGrp="1"/>
          </p:cNvSpPr>
          <p:nvPr>
            <p:ph type="sldNum" sz="quarter" idx="10"/>
          </p:nvPr>
        </p:nvSpPr>
        <p:spPr/>
        <p:txBody>
          <a:bodyPr/>
          <a:lstStyle/>
          <a:p>
            <a:fld id="{0BB37A78-26A8-43AD-87E7-2AEBE6FF8A60}" type="slidenum">
              <a:rPr lang="en-US" smtClean="0"/>
              <a:t>2</a:t>
            </a:fld>
            <a:endParaRPr lang="en-US"/>
          </a:p>
        </p:txBody>
      </p:sp>
    </p:spTree>
    <p:extLst>
      <p:ext uri="{BB962C8B-B14F-4D97-AF65-F5344CB8AC3E}">
        <p14:creationId xmlns:p14="http://schemas.microsoft.com/office/powerpoint/2010/main" val="41466370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B37A78-26A8-43AD-87E7-2AEBE6FF8A60}" type="slidenum">
              <a:rPr lang="en-US" smtClean="0"/>
              <a:t>13</a:t>
            </a:fld>
            <a:endParaRPr lang="en-US"/>
          </a:p>
        </p:txBody>
      </p:sp>
    </p:spTree>
    <p:extLst>
      <p:ext uri="{BB962C8B-B14F-4D97-AF65-F5344CB8AC3E}">
        <p14:creationId xmlns:p14="http://schemas.microsoft.com/office/powerpoint/2010/main" val="1040723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above example worked with a lens set that consisted of only two types of lenses. </a:t>
            </a:r>
          </a:p>
          <a:p>
            <a:r>
              <a:rPr lang="en-US" dirty="0" smtClean="0"/>
              <a:t>The number of permutations and possible combinations expand significantly with each new </a:t>
            </a:r>
          </a:p>
          <a:p>
            <a:r>
              <a:rPr lang="en-US" dirty="0" smtClean="0"/>
              <a:t>type of lens added to the set; what was once a 45-second calculation could easily become a </a:t>
            </a:r>
          </a:p>
          <a:p>
            <a:r>
              <a:rPr lang="en-US" dirty="0" smtClean="0"/>
              <a:t>multiple hour affair. Thus efficiency remains a primary concern for further development of this </a:t>
            </a:r>
          </a:p>
          <a:p>
            <a:r>
              <a:rPr lang="en-US" dirty="0" smtClean="0"/>
              <a:t>project. Revising the original code for beam propagation to work more efficiently will help </a:t>
            </a:r>
          </a:p>
          <a:p>
            <a:r>
              <a:rPr lang="en-US" dirty="0" smtClean="0"/>
              <a:t>alleviate the problems concerning runtime.  The previous beam propagation code iterated </a:t>
            </a:r>
          </a:p>
          <a:p>
            <a:r>
              <a:rPr lang="en-US" dirty="0" smtClean="0"/>
              <a:t>through each test point individually which was not as efficient as it could be given what </a:t>
            </a:r>
          </a:p>
          <a:p>
            <a:r>
              <a:rPr lang="en-US" dirty="0" smtClean="0"/>
              <a:t>MATLAB could provide. Thus we sped up the propagation code by allowing chunks of elements </a:t>
            </a:r>
          </a:p>
          <a:p>
            <a:r>
              <a:rPr lang="en-US" dirty="0" smtClean="0"/>
              <a:t>to be computed in stages, first points to the left of the lens then after. This minor change </a:t>
            </a:r>
          </a:p>
          <a:p>
            <a:r>
              <a:rPr lang="en-US" dirty="0" smtClean="0"/>
              <a:t>decreased our runtimes by a factor of approximately 4, from a ~40s calculation to ~9s </a:t>
            </a:r>
          </a:p>
          <a:p>
            <a:r>
              <a:rPr lang="en-US" dirty="0" smtClean="0"/>
              <a:t>calculation. Future directions may include refinement of fitness function and additional </a:t>
            </a:r>
          </a:p>
          <a:p>
            <a:r>
              <a:rPr lang="en-US" dirty="0" smtClean="0"/>
              <a:t>features that would be consistent with making the program interface more intuitive for </a:t>
            </a:r>
          </a:p>
          <a:p>
            <a:r>
              <a:rPr lang="en-US" dirty="0" smtClean="0"/>
              <a:t>researchers who might use it. In the end, practicality, efficiency and accuracy are what we hope </a:t>
            </a:r>
          </a:p>
          <a:p>
            <a:r>
              <a:rPr lang="en-US" dirty="0" smtClean="0"/>
              <a:t>to achieve in the final product.</a:t>
            </a:r>
            <a:endParaRPr lang="en-US" dirty="0"/>
          </a:p>
        </p:txBody>
      </p:sp>
      <p:sp>
        <p:nvSpPr>
          <p:cNvPr id="4" name="Slide Number Placeholder 3"/>
          <p:cNvSpPr>
            <a:spLocks noGrp="1"/>
          </p:cNvSpPr>
          <p:nvPr>
            <p:ph type="sldNum" sz="quarter" idx="10"/>
          </p:nvPr>
        </p:nvSpPr>
        <p:spPr/>
        <p:txBody>
          <a:bodyPr/>
          <a:lstStyle/>
          <a:p>
            <a:fld id="{0BB37A78-26A8-43AD-87E7-2AEBE6FF8A60}" type="slidenum">
              <a:rPr lang="en-US" smtClean="0"/>
              <a:t>14</a:t>
            </a:fld>
            <a:endParaRPr lang="en-US"/>
          </a:p>
        </p:txBody>
      </p:sp>
    </p:spTree>
    <p:extLst>
      <p:ext uri="{BB962C8B-B14F-4D97-AF65-F5344CB8AC3E}">
        <p14:creationId xmlns:p14="http://schemas.microsoft.com/office/powerpoint/2010/main" val="2385338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complex beam parameter, however, is distinct</a:t>
            </a:r>
            <a:r>
              <a:rPr lang="en-US" baseline="0" dirty="0" smtClean="0"/>
              <a:t> from the other parameters in that it is characterized by the waist and radius of the beam. The relationship, shown above as a reciprocal, is invaluable to the analysis of Gaussian beams. We can take an input q parameter and using ray transfer analysis, profile the rest of the beam. Once we have the rest of the complex beam parameters we can easily extrapolate the waist and radius of the beam at that particular point in space. Which naturally leads us to want to manipulate Gaussian beams to output particular values for waist and radius characterized by q according to whatever an experiment requires. The most simple way to do this is through the use of lenses. As you can see in this small animation, the input beam has a given waist that seems to be uniform, consistent with the definition of a collimated beam. As such, its radius of curvature is seen to be almost flat, thus having a value which approaches infinity. However, once this input beam meets the lens it acquires a phase which causes the beam to become convergent.</a:t>
            </a:r>
            <a:endParaRPr lang="en-US" dirty="0"/>
          </a:p>
        </p:txBody>
      </p:sp>
      <p:sp>
        <p:nvSpPr>
          <p:cNvPr id="4" name="Slide Number Placeholder 3"/>
          <p:cNvSpPr>
            <a:spLocks noGrp="1"/>
          </p:cNvSpPr>
          <p:nvPr>
            <p:ph type="sldNum" sz="quarter" idx="10"/>
          </p:nvPr>
        </p:nvSpPr>
        <p:spPr/>
        <p:txBody>
          <a:bodyPr/>
          <a:lstStyle/>
          <a:p>
            <a:fld id="{0BB37A78-26A8-43AD-87E7-2AEBE6FF8A60}" type="slidenum">
              <a:rPr lang="en-US" smtClean="0"/>
              <a:t>3</a:t>
            </a:fld>
            <a:endParaRPr lang="en-US"/>
          </a:p>
        </p:txBody>
      </p:sp>
    </p:spTree>
    <p:extLst>
      <p:ext uri="{BB962C8B-B14F-4D97-AF65-F5344CB8AC3E}">
        <p14:creationId xmlns:p14="http://schemas.microsoft.com/office/powerpoint/2010/main" val="3025153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ray</a:t>
            </a:r>
            <a:r>
              <a:rPr lang="en-US" baseline="0" dirty="0" smtClean="0"/>
              <a:t> matrix analysis the various optical elements depicted in this diagram can be described by an ABCD matrix, shown below. The two types of optical elements we were interested in in this experiment were free space and thin lenses. However, I’d like to stress how general this method is through this diagram depicting other elements such as mirrors and other materials with a different index of refraction.</a:t>
            </a:r>
            <a:endParaRPr lang="en-US" dirty="0"/>
          </a:p>
        </p:txBody>
      </p:sp>
      <p:sp>
        <p:nvSpPr>
          <p:cNvPr id="4" name="Slide Number Placeholder 3"/>
          <p:cNvSpPr>
            <a:spLocks noGrp="1"/>
          </p:cNvSpPr>
          <p:nvPr>
            <p:ph type="sldNum" sz="quarter" idx="10"/>
          </p:nvPr>
        </p:nvSpPr>
        <p:spPr/>
        <p:txBody>
          <a:bodyPr/>
          <a:lstStyle/>
          <a:p>
            <a:fld id="{0BB37A78-26A8-43AD-87E7-2AEBE6FF8A60}" type="slidenum">
              <a:rPr lang="en-US" smtClean="0"/>
              <a:t>4</a:t>
            </a:fld>
            <a:endParaRPr lang="en-US"/>
          </a:p>
        </p:txBody>
      </p:sp>
    </p:spTree>
    <p:extLst>
      <p:ext uri="{BB962C8B-B14F-4D97-AF65-F5344CB8AC3E}">
        <p14:creationId xmlns:p14="http://schemas.microsoft.com/office/powerpoint/2010/main" val="2088808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we analyze a system we examine the input and output beams as affected by a particular optical element or combination of elements. Here we have the parameter q1 and q2 representing input and output beams respectively. Expanding the equation to components and dividing we are able to cancel out k the normalization factor to obtain the general form shown below. </a:t>
            </a:r>
            <a:endParaRPr lang="en-US" dirty="0"/>
          </a:p>
        </p:txBody>
      </p:sp>
      <p:sp>
        <p:nvSpPr>
          <p:cNvPr id="4" name="Slide Number Placeholder 3"/>
          <p:cNvSpPr>
            <a:spLocks noGrp="1"/>
          </p:cNvSpPr>
          <p:nvPr>
            <p:ph type="sldNum" sz="quarter" idx="10"/>
          </p:nvPr>
        </p:nvSpPr>
        <p:spPr/>
        <p:txBody>
          <a:bodyPr/>
          <a:lstStyle/>
          <a:p>
            <a:fld id="{0BB37A78-26A8-43AD-87E7-2AEBE6FF8A60}" type="slidenum">
              <a:rPr lang="en-US" smtClean="0"/>
              <a:t>5</a:t>
            </a:fld>
            <a:endParaRPr lang="en-US"/>
          </a:p>
        </p:txBody>
      </p:sp>
    </p:spTree>
    <p:extLst>
      <p:ext uri="{BB962C8B-B14F-4D97-AF65-F5344CB8AC3E}">
        <p14:creationId xmlns:p14="http://schemas.microsoft.com/office/powerpoint/2010/main" val="475510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one can imagine, we</a:t>
            </a:r>
            <a:r>
              <a:rPr lang="en-US" baseline="0" dirty="0" smtClean="0"/>
              <a:t> would expect to use and manipulate a great number of matrices. Thus, we chose to work in a software aptly named Matrix Laboratory, or MATLAB for short. It allows us to program and simulate the propagation of Gaussian beams as well as incorporate how the beams would interact with various optical elements. </a:t>
            </a:r>
            <a:endParaRPr lang="en-US" dirty="0"/>
          </a:p>
        </p:txBody>
      </p:sp>
      <p:sp>
        <p:nvSpPr>
          <p:cNvPr id="4" name="Slide Number Placeholder 3"/>
          <p:cNvSpPr>
            <a:spLocks noGrp="1"/>
          </p:cNvSpPr>
          <p:nvPr>
            <p:ph type="sldNum" sz="quarter" idx="10"/>
          </p:nvPr>
        </p:nvSpPr>
        <p:spPr/>
        <p:txBody>
          <a:bodyPr/>
          <a:lstStyle/>
          <a:p>
            <a:fld id="{0BB37A78-26A8-43AD-87E7-2AEBE6FF8A60}" type="slidenum">
              <a:rPr lang="en-US" smtClean="0"/>
              <a:t>6</a:t>
            </a:fld>
            <a:endParaRPr lang="en-US"/>
          </a:p>
        </p:txBody>
      </p:sp>
    </p:spTree>
    <p:extLst>
      <p:ext uri="{BB962C8B-B14F-4D97-AF65-F5344CB8AC3E}">
        <p14:creationId xmlns:p14="http://schemas.microsoft.com/office/powerpoint/2010/main" val="1957439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Now</a:t>
            </a:r>
            <a:r>
              <a:rPr lang="en-US" baseline="0" dirty="0" smtClean="0"/>
              <a:t> that we know how to manipulate Gaussian beams, the question then becomes, well, “How do we use them?”. These vary on a case by case basis for each experiment but let’s say for example we want to inject a pump laser beam into a laser cavity. To do that we would need to make sure that the pump laser matches the resonator of the previous laser to prevent undesired processes from occurring such as interference.</a:t>
            </a:r>
            <a:endParaRPr lang="en-US" dirty="0" smtClean="0"/>
          </a:p>
          <a:p>
            <a:endParaRPr lang="en-US" dirty="0" smtClean="0"/>
          </a:p>
          <a:p>
            <a:r>
              <a:rPr lang="en-US" dirty="0" smtClean="0"/>
              <a:t>Previously,</a:t>
            </a:r>
            <a:r>
              <a:rPr lang="en-US" baseline="0" dirty="0" smtClean="0"/>
              <a:t> mode-matching was done manually. A general familiarity with lenses and optics allowed for experimental placement of lenses to make an educated guess towards what should give the output beam desired. However, we can automate this process to great efficiency and remove the need to manually mode-match.</a:t>
            </a:r>
            <a:endParaRPr lang="en-US" dirty="0"/>
          </a:p>
        </p:txBody>
      </p:sp>
      <p:sp>
        <p:nvSpPr>
          <p:cNvPr id="4" name="Slide Number Placeholder 3"/>
          <p:cNvSpPr>
            <a:spLocks noGrp="1"/>
          </p:cNvSpPr>
          <p:nvPr>
            <p:ph type="sldNum" sz="quarter" idx="10"/>
          </p:nvPr>
        </p:nvSpPr>
        <p:spPr/>
        <p:txBody>
          <a:bodyPr/>
          <a:lstStyle/>
          <a:p>
            <a:fld id="{0BB37A78-26A8-43AD-87E7-2AEBE6FF8A60}" type="slidenum">
              <a:rPr lang="en-US" smtClean="0"/>
              <a:t>7</a:t>
            </a:fld>
            <a:endParaRPr lang="en-US"/>
          </a:p>
        </p:txBody>
      </p:sp>
    </p:spTree>
    <p:extLst>
      <p:ext uri="{BB962C8B-B14F-4D97-AF65-F5344CB8AC3E}">
        <p14:creationId xmlns:p14="http://schemas.microsoft.com/office/powerpoint/2010/main" val="2744330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is a sample of what the fitness function looks like if we hold the 2</a:t>
            </a:r>
            <a:r>
              <a:rPr lang="en-US" baseline="30000" dirty="0" smtClean="0"/>
              <a:t>nd</a:t>
            </a:r>
            <a:r>
              <a:rPr lang="en-US" baseline="0" dirty="0" smtClean="0"/>
              <a:t> and 3</a:t>
            </a:r>
            <a:r>
              <a:rPr lang="en-US" baseline="30000" dirty="0" smtClean="0"/>
              <a:t>rd</a:t>
            </a:r>
            <a:r>
              <a:rPr lang="en-US" baseline="0" dirty="0" smtClean="0"/>
              <a:t> lens constant.</a:t>
            </a:r>
          </a:p>
          <a:p>
            <a:r>
              <a:rPr lang="en-US" dirty="0" smtClean="0"/>
              <a:t>Fitness parameters:</a:t>
            </a:r>
          </a:p>
          <a:p>
            <a:pPr lvl="1"/>
            <a:r>
              <a:rPr lang="en-US" dirty="0" smtClean="0"/>
              <a:t>Not too close together</a:t>
            </a:r>
          </a:p>
          <a:p>
            <a:pPr lvl="1"/>
            <a:r>
              <a:rPr lang="en-US" dirty="0" smtClean="0"/>
              <a:t>Within edge boundaries</a:t>
            </a:r>
          </a:p>
          <a:p>
            <a:pPr lvl="1"/>
            <a:r>
              <a:rPr lang="en-US" dirty="0" smtClean="0"/>
              <a:t>Collimated region between 2</a:t>
            </a:r>
            <a:r>
              <a:rPr lang="en-US" baseline="30000" dirty="0" smtClean="0"/>
              <a:t>nd</a:t>
            </a:r>
            <a:r>
              <a:rPr lang="en-US" dirty="0" smtClean="0"/>
              <a:t> and 3</a:t>
            </a:r>
            <a:r>
              <a:rPr lang="en-US" baseline="30000" dirty="0" smtClean="0"/>
              <a:t>rd</a:t>
            </a:r>
            <a:r>
              <a:rPr lang="en-US" dirty="0" smtClean="0"/>
              <a:t> lens</a:t>
            </a:r>
          </a:p>
          <a:p>
            <a:pPr lvl="1"/>
            <a:r>
              <a:rPr lang="en-US" dirty="0" smtClean="0"/>
              <a:t>Forward and backward propagation match waists</a:t>
            </a:r>
          </a:p>
          <a:p>
            <a:endParaRPr lang="en-US" dirty="0"/>
          </a:p>
        </p:txBody>
      </p:sp>
      <p:sp>
        <p:nvSpPr>
          <p:cNvPr id="4" name="Slide Number Placeholder 3"/>
          <p:cNvSpPr>
            <a:spLocks noGrp="1"/>
          </p:cNvSpPr>
          <p:nvPr>
            <p:ph type="sldNum" sz="quarter" idx="10"/>
          </p:nvPr>
        </p:nvSpPr>
        <p:spPr/>
        <p:txBody>
          <a:bodyPr/>
          <a:lstStyle/>
          <a:p>
            <a:fld id="{0BB37A78-26A8-43AD-87E7-2AEBE6FF8A60}" type="slidenum">
              <a:rPr lang="en-US" smtClean="0"/>
              <a:t>9</a:t>
            </a:fld>
            <a:endParaRPr lang="en-US"/>
          </a:p>
        </p:txBody>
      </p:sp>
    </p:spTree>
    <p:extLst>
      <p:ext uri="{BB962C8B-B14F-4D97-AF65-F5344CB8AC3E}">
        <p14:creationId xmlns:p14="http://schemas.microsoft.com/office/powerpoint/2010/main" val="3649563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las</a:t>
            </a:r>
            <a:r>
              <a:rPr lang="en-US" baseline="0" dirty="0" smtClean="0"/>
              <a:t>t factor, matching waists in the forward and backward propagation of the beam, is important because it allows us to visually confirm that a beam is successfully mode-matched. If the forward and backward propagation do not match then the sensitivity of the q parameter to small deviations is apparent. However, if they do match then we do know that it is a good solution that won’t deviate from the current solution if we, say, move one lens in one direction. The above picture shows an example of a bad solution, the red line representing forward propagation and the blue line representing backward propagation. The y-axis is the waist from the optical axis and the x-axis is position in meters.</a:t>
            </a:r>
            <a:endParaRPr lang="en-US" dirty="0"/>
          </a:p>
        </p:txBody>
      </p:sp>
      <p:sp>
        <p:nvSpPr>
          <p:cNvPr id="4" name="Slide Number Placeholder 3"/>
          <p:cNvSpPr>
            <a:spLocks noGrp="1"/>
          </p:cNvSpPr>
          <p:nvPr>
            <p:ph type="sldNum" sz="quarter" idx="10"/>
          </p:nvPr>
        </p:nvSpPr>
        <p:spPr/>
        <p:txBody>
          <a:bodyPr/>
          <a:lstStyle/>
          <a:p>
            <a:fld id="{0BB37A78-26A8-43AD-87E7-2AEBE6FF8A60}" type="slidenum">
              <a:rPr lang="en-US" smtClean="0"/>
              <a:t>10</a:t>
            </a:fld>
            <a:endParaRPr lang="en-US"/>
          </a:p>
        </p:txBody>
      </p:sp>
    </p:spTree>
    <p:extLst>
      <p:ext uri="{BB962C8B-B14F-4D97-AF65-F5344CB8AC3E}">
        <p14:creationId xmlns:p14="http://schemas.microsoft.com/office/powerpoint/2010/main" val="2457760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a:t>
            </a:r>
            <a:r>
              <a:rPr lang="en-US" baseline="0" dirty="0" smtClean="0"/>
              <a:t> on the other side, here is a solution that is considered good. The forward and backward propagation overlap seemingly perfectly, the lenses (at approx. .2, .4, and .8) are within the bounds of 0 to 1, the lenses are not overlapping each other, and there is a collimated region between the 2</a:t>
            </a:r>
            <a:r>
              <a:rPr lang="en-US" baseline="30000" dirty="0" smtClean="0"/>
              <a:t>nd</a:t>
            </a:r>
            <a:r>
              <a:rPr lang="en-US" baseline="0" dirty="0" smtClean="0"/>
              <a:t> and 3</a:t>
            </a:r>
            <a:r>
              <a:rPr lang="en-US" baseline="30000" dirty="0" smtClean="0"/>
              <a:t>rd</a:t>
            </a:r>
            <a:r>
              <a:rPr lang="en-US" baseline="0" dirty="0" smtClean="0"/>
              <a:t> lens.</a:t>
            </a:r>
            <a:endParaRPr lang="en-US" dirty="0"/>
          </a:p>
        </p:txBody>
      </p:sp>
      <p:sp>
        <p:nvSpPr>
          <p:cNvPr id="4" name="Slide Number Placeholder 3"/>
          <p:cNvSpPr>
            <a:spLocks noGrp="1"/>
          </p:cNvSpPr>
          <p:nvPr>
            <p:ph type="sldNum" sz="quarter" idx="10"/>
          </p:nvPr>
        </p:nvSpPr>
        <p:spPr/>
        <p:txBody>
          <a:bodyPr/>
          <a:lstStyle/>
          <a:p>
            <a:fld id="{0BB37A78-26A8-43AD-87E7-2AEBE6FF8A60}" type="slidenum">
              <a:rPr lang="en-US" smtClean="0"/>
              <a:t>11</a:t>
            </a:fld>
            <a:endParaRPr lang="en-US"/>
          </a:p>
        </p:txBody>
      </p:sp>
    </p:spTree>
    <p:extLst>
      <p:ext uri="{BB962C8B-B14F-4D97-AF65-F5344CB8AC3E}">
        <p14:creationId xmlns:p14="http://schemas.microsoft.com/office/powerpoint/2010/main" val="4016262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FF6379C-176D-4AE3-9598-B4DB9D56B53D}" type="datetimeFigureOut">
              <a:rPr lang="en-US" smtClean="0"/>
              <a:t>12/10/2012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3F0E671-AB75-42B8-A074-6789682C52EA}"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F6379C-176D-4AE3-9598-B4DB9D56B53D}" type="datetimeFigureOut">
              <a:rPr lang="en-US" smtClean="0"/>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0E671-AB75-42B8-A074-6789682C52E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3F0E671-AB75-42B8-A074-6789682C52EA}"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F6379C-176D-4AE3-9598-B4DB9D56B53D}" type="datetimeFigureOut">
              <a:rPr lang="en-US" smtClean="0"/>
              <a:t>12/10/2012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FF6379C-176D-4AE3-9598-B4DB9D56B53D}" type="datetimeFigureOut">
              <a:rPr lang="en-US" smtClean="0"/>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63F0E671-AB75-42B8-A074-6789682C52EA}"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9FF6379C-176D-4AE3-9598-B4DB9D56B53D}" type="datetimeFigureOut">
              <a:rPr lang="en-US" smtClean="0"/>
              <a:t>12/10/2012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3F0E671-AB75-42B8-A074-6789682C52EA}"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FF6379C-176D-4AE3-9598-B4DB9D56B53D}" type="datetimeFigureOut">
              <a:rPr lang="en-US" smtClean="0"/>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0E671-AB75-42B8-A074-6789682C52EA}"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FF6379C-176D-4AE3-9598-B4DB9D56B53D}" type="datetimeFigureOut">
              <a:rPr lang="en-US" smtClean="0"/>
              <a:t>12/10/2012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3F0E671-AB75-42B8-A074-6789682C52EA}"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FF6379C-176D-4AE3-9598-B4DB9D56B53D}" type="datetimeFigureOut">
              <a:rPr lang="en-US" smtClean="0"/>
              <a:t>12/10/2012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63F0E671-AB75-42B8-A074-6789682C52E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FF6379C-176D-4AE3-9598-B4DB9D56B53D}" type="datetimeFigureOut">
              <a:rPr lang="en-US" smtClean="0"/>
              <a:t>12/10/2012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3F0E671-AB75-42B8-A074-6789682C52E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3F0E671-AB75-42B8-A074-6789682C52EA}"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FF6379C-176D-4AE3-9598-B4DB9D56B53D}" type="datetimeFigureOut">
              <a:rPr lang="en-US" smtClean="0"/>
              <a:t>12/10/2012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3F0E671-AB75-42B8-A074-6789682C52EA}"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FF6379C-176D-4AE3-9598-B4DB9D56B53D}" type="datetimeFigureOut">
              <a:rPr lang="en-US" smtClean="0"/>
              <a:t>12/10/2012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FF6379C-176D-4AE3-9598-B4DB9D56B53D}" type="datetimeFigureOut">
              <a:rPr lang="en-US" smtClean="0"/>
              <a:t>12/10/2012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3F0E671-AB75-42B8-A074-6789682C52EA}"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Matthew </a:t>
            </a:r>
            <a:r>
              <a:rPr lang="en-US" dirty="0" err="1" smtClean="0"/>
              <a:t>Argao</a:t>
            </a:r>
            <a:endParaRPr lang="en-US" dirty="0"/>
          </a:p>
        </p:txBody>
      </p:sp>
      <p:sp>
        <p:nvSpPr>
          <p:cNvPr id="2" name="Title 1"/>
          <p:cNvSpPr>
            <a:spLocks noGrp="1"/>
          </p:cNvSpPr>
          <p:nvPr>
            <p:ph type="ctrTitle"/>
          </p:nvPr>
        </p:nvSpPr>
        <p:spPr/>
        <p:txBody>
          <a:bodyPr>
            <a:normAutofit/>
          </a:bodyPr>
          <a:lstStyle/>
          <a:p>
            <a:r>
              <a:rPr lang="en-US" dirty="0" smtClean="0"/>
              <a:t>Automated Mode-Matching of Gaussian Beams</a:t>
            </a:r>
            <a:endParaRPr lang="en-US" dirty="0"/>
          </a:p>
        </p:txBody>
      </p:sp>
    </p:spTree>
    <p:extLst>
      <p:ext uri="{BB962C8B-B14F-4D97-AF65-F5344CB8AC3E}">
        <p14:creationId xmlns:p14="http://schemas.microsoft.com/office/powerpoint/2010/main" val="942555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Mode-Matching – </a:t>
            </a:r>
            <a:r>
              <a:rPr lang="en-US" dirty="0" smtClean="0"/>
              <a:t>Visual Confirmation</a:t>
            </a:r>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652588"/>
            <a:ext cx="6372225" cy="4056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038600" y="5834332"/>
            <a:ext cx="2514600" cy="369332"/>
          </a:xfrm>
          <a:prstGeom prst="rect">
            <a:avLst/>
          </a:prstGeom>
          <a:noFill/>
        </p:spPr>
        <p:txBody>
          <a:bodyPr wrap="square" rtlCol="0">
            <a:spAutoFit/>
          </a:bodyPr>
          <a:lstStyle/>
          <a:p>
            <a:r>
              <a:rPr lang="en-US" dirty="0" smtClean="0"/>
              <a:t>Bad solution</a:t>
            </a:r>
            <a:endParaRPr lang="en-US" dirty="0"/>
          </a:p>
        </p:txBody>
      </p:sp>
    </p:spTree>
    <p:extLst>
      <p:ext uri="{BB962C8B-B14F-4D97-AF65-F5344CB8AC3E}">
        <p14:creationId xmlns:p14="http://schemas.microsoft.com/office/powerpoint/2010/main" val="3802377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Mode-Matching – Visual Confirmation</a:t>
            </a: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524000"/>
            <a:ext cx="7171455" cy="4293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886200" y="5867400"/>
            <a:ext cx="2514600" cy="369332"/>
          </a:xfrm>
          <a:prstGeom prst="rect">
            <a:avLst/>
          </a:prstGeom>
          <a:noFill/>
        </p:spPr>
        <p:txBody>
          <a:bodyPr wrap="square" rtlCol="0">
            <a:spAutoFit/>
          </a:bodyPr>
          <a:lstStyle/>
          <a:p>
            <a:r>
              <a:rPr lang="en-US" dirty="0" smtClean="0"/>
              <a:t>Good solution</a:t>
            </a:r>
            <a:endParaRPr lang="en-US" dirty="0"/>
          </a:p>
        </p:txBody>
      </p:sp>
    </p:spTree>
    <p:extLst>
      <p:ext uri="{BB962C8B-B14F-4D97-AF65-F5344CB8AC3E}">
        <p14:creationId xmlns:p14="http://schemas.microsoft.com/office/powerpoint/2010/main" val="1470882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Mode-Matching – </a:t>
            </a:r>
            <a:r>
              <a:rPr lang="en-US" dirty="0" smtClean="0"/>
              <a:t>Current Status</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600200"/>
            <a:ext cx="7943206" cy="481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0689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Mode-Matching – Current Capabilities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Accepts any thin lens focal length inserted</a:t>
            </a:r>
          </a:p>
          <a:p>
            <a:r>
              <a:rPr lang="en-US" dirty="0" smtClean="0"/>
              <a:t>Permutes all possible 3 lens solutions</a:t>
            </a:r>
          </a:p>
          <a:p>
            <a:r>
              <a:rPr lang="en-US" dirty="0" smtClean="0"/>
              <a:t>Picks out unique solutions with ability to set threshold for “uniqueness”</a:t>
            </a:r>
          </a:p>
          <a:p>
            <a:r>
              <a:rPr lang="en-US" dirty="0" smtClean="0"/>
              <a:t>Plots user inputted number of solutions and outputs specifics about lens focal length and position</a:t>
            </a:r>
          </a:p>
          <a:p>
            <a:r>
              <a:rPr lang="en-US" dirty="0" smtClean="0"/>
              <a:t>Outputs final waist and radius to compare against desired output parameters</a:t>
            </a:r>
          </a:p>
          <a:p>
            <a:r>
              <a:rPr lang="en-US" dirty="0" smtClean="0"/>
              <a:t>Current runtime ~9 seconds with a lens set containing 2 lenses of different focal lengths</a:t>
            </a:r>
            <a:endParaRPr lang="en-US" dirty="0"/>
          </a:p>
        </p:txBody>
      </p:sp>
    </p:spTree>
    <p:extLst>
      <p:ext uri="{BB962C8B-B14F-4D97-AF65-F5344CB8AC3E}">
        <p14:creationId xmlns:p14="http://schemas.microsoft.com/office/powerpoint/2010/main" val="3025113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Directions </a:t>
            </a:r>
            <a:endParaRPr lang="en-US" dirty="0"/>
          </a:p>
        </p:txBody>
      </p:sp>
      <p:sp>
        <p:nvSpPr>
          <p:cNvPr id="3" name="Content Placeholder 2"/>
          <p:cNvSpPr>
            <a:spLocks noGrp="1"/>
          </p:cNvSpPr>
          <p:nvPr>
            <p:ph sz="quarter" idx="1"/>
          </p:nvPr>
        </p:nvSpPr>
        <p:spPr/>
        <p:txBody>
          <a:bodyPr>
            <a:normAutofit fontScale="92500"/>
          </a:bodyPr>
          <a:lstStyle/>
          <a:p>
            <a:r>
              <a:rPr lang="en-US" dirty="0" smtClean="0"/>
              <a:t>Permutations increase at a rapid rate especially once the addition of checks for solutions of 2 lenses and 3</a:t>
            </a:r>
            <a:r>
              <a:rPr lang="en-US" dirty="0" smtClean="0"/>
              <a:t>+ is implemented</a:t>
            </a:r>
            <a:endParaRPr lang="en-US" dirty="0" smtClean="0"/>
          </a:p>
          <a:p>
            <a:pPr lvl="1"/>
            <a:r>
              <a:rPr lang="en-US" dirty="0" smtClean="0"/>
              <a:t>Can become a concern if we don’t allow the user to specify what types of solutions are desired</a:t>
            </a:r>
          </a:p>
          <a:p>
            <a:r>
              <a:rPr lang="en-US" dirty="0" smtClean="0"/>
              <a:t>Additional changes to code to increase efficiency &amp; accuracy</a:t>
            </a:r>
          </a:p>
          <a:p>
            <a:pPr lvl="1"/>
            <a:r>
              <a:rPr lang="en-US" dirty="0" smtClean="0"/>
              <a:t>Changes to the original beam propagation code proved useful</a:t>
            </a:r>
          </a:p>
          <a:p>
            <a:pPr lvl="1"/>
            <a:r>
              <a:rPr lang="en-US" dirty="0" smtClean="0"/>
              <a:t>Fitness can be refined</a:t>
            </a:r>
          </a:p>
          <a:p>
            <a:r>
              <a:rPr lang="en-US" dirty="0" smtClean="0"/>
              <a:t>In the end our major goals are to ensure that program remains intuitive, practical, efficient and accurate.</a:t>
            </a:r>
          </a:p>
        </p:txBody>
      </p:sp>
    </p:spTree>
    <p:extLst>
      <p:ext uri="{BB962C8B-B14F-4D97-AF65-F5344CB8AC3E}">
        <p14:creationId xmlns:p14="http://schemas.microsoft.com/office/powerpoint/2010/main" val="3596330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 – Gaussian Beams</a:t>
            </a:r>
            <a:endParaRPr lang="en-US" dirty="0"/>
          </a:p>
        </p:txBody>
      </p:sp>
      <p:sp>
        <p:nvSpPr>
          <p:cNvPr id="3" name="Content Placeholder 2"/>
          <p:cNvSpPr>
            <a:spLocks noGrp="1"/>
          </p:cNvSpPr>
          <p:nvPr>
            <p:ph sz="quarter" idx="1"/>
          </p:nvPr>
        </p:nvSpPr>
        <p:spPr/>
        <p:txBody>
          <a:bodyPr/>
          <a:lstStyle/>
          <a:p>
            <a:r>
              <a:rPr lang="en-US" dirty="0" smtClean="0"/>
              <a:t>Main Parameters: </a:t>
            </a:r>
          </a:p>
          <a:p>
            <a:pPr lvl="1"/>
            <a:r>
              <a:rPr lang="en-US" dirty="0" smtClean="0"/>
              <a:t>w(z) – Waist</a:t>
            </a:r>
          </a:p>
          <a:p>
            <a:pPr lvl="1"/>
            <a:r>
              <a:rPr lang="en-US" dirty="0" smtClean="0"/>
              <a:t>R(z) – Radius</a:t>
            </a:r>
          </a:p>
          <a:p>
            <a:pPr lvl="1"/>
            <a:r>
              <a:rPr lang="en-US" dirty="0" smtClean="0"/>
              <a:t>q(z) – Complex Beam Parameter</a:t>
            </a:r>
          </a:p>
          <a:p>
            <a:endParaRPr lang="en-US"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3352800"/>
            <a:ext cx="6396037" cy="2897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0234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Complex Beam Parameter</a:t>
            </a:r>
            <a:endParaRPr lang="en-US" dirty="0"/>
          </a:p>
        </p:txBody>
      </p:sp>
      <p:sp>
        <p:nvSpPr>
          <p:cNvPr id="3" name="Content Placeholder 2"/>
          <p:cNvSpPr>
            <a:spLocks noGrp="1"/>
          </p:cNvSpPr>
          <p:nvPr>
            <p:ph sz="quarter" idx="1"/>
          </p:nvPr>
        </p:nvSpPr>
        <p:spPr>
          <a:xfrm>
            <a:off x="301752" y="2895600"/>
            <a:ext cx="8503920" cy="3203448"/>
          </a:xfrm>
        </p:spPr>
        <p:txBody>
          <a:bodyPr/>
          <a:lstStyle/>
          <a:p>
            <a:r>
              <a:rPr lang="en-US" dirty="0" smtClean="0"/>
              <a:t>How do we manipulate Gaussian beams then?</a:t>
            </a:r>
          </a:p>
          <a:p>
            <a:endParaRPr lang="en-US" dirty="0"/>
          </a:p>
          <a:p>
            <a:endParaRPr lang="en-US" dirty="0" smtClean="0"/>
          </a:p>
          <a:p>
            <a:endParaRPr lang="en-US" dirty="0"/>
          </a:p>
          <a:p>
            <a:endParaRPr lang="en-US" dirty="0" smtClean="0"/>
          </a:p>
          <a:p>
            <a:pPr marL="0" indent="0" algn="ctr">
              <a:buNone/>
            </a:pP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1676399"/>
            <a:ext cx="3490686" cy="105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3735910" y="2757488"/>
            <a:ext cx="1743075" cy="3390900"/>
          </a:xfrm>
          <a:prstGeom prst="rect">
            <a:avLst/>
          </a:prstGeom>
        </p:spPr>
      </p:pic>
    </p:spTree>
    <p:extLst>
      <p:ext uri="{BB962C8B-B14F-4D97-AF65-F5344CB8AC3E}">
        <p14:creationId xmlns:p14="http://schemas.microsoft.com/office/powerpoint/2010/main" val="669107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Ray Matrix Analysis</a:t>
            </a:r>
            <a:endParaRPr lang="en-US"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524000"/>
            <a:ext cx="646062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487" y="5257800"/>
            <a:ext cx="1220226" cy="852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743200" y="5503653"/>
            <a:ext cx="1477710" cy="369332"/>
          </a:xfrm>
          <a:prstGeom prst="rect">
            <a:avLst/>
          </a:prstGeom>
          <a:noFill/>
        </p:spPr>
        <p:txBody>
          <a:bodyPr wrap="square" rtlCol="0">
            <a:spAutoFit/>
          </a:bodyPr>
          <a:lstStyle/>
          <a:p>
            <a:r>
              <a:rPr lang="en-US" dirty="0" smtClean="0"/>
              <a:t>Free space:</a:t>
            </a:r>
            <a:endParaRPr lang="en-US" dirty="0"/>
          </a:p>
        </p:txBody>
      </p:sp>
      <p:sp>
        <p:nvSpPr>
          <p:cNvPr id="5" name="TextBox 4"/>
          <p:cNvSpPr txBox="1"/>
          <p:nvPr/>
        </p:nvSpPr>
        <p:spPr>
          <a:xfrm>
            <a:off x="5999672" y="5486400"/>
            <a:ext cx="1295400" cy="369332"/>
          </a:xfrm>
          <a:prstGeom prst="rect">
            <a:avLst/>
          </a:prstGeom>
          <a:noFill/>
        </p:spPr>
        <p:txBody>
          <a:bodyPr wrap="square" rtlCol="0">
            <a:spAutoFit/>
          </a:bodyPr>
          <a:lstStyle/>
          <a:p>
            <a:r>
              <a:rPr lang="en-US" dirty="0" smtClean="0"/>
              <a:t>Thin-lens:</a:t>
            </a:r>
            <a:endParaRPr lang="en-US" dirty="0"/>
          </a:p>
        </p:txBody>
      </p:sp>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15200" y="5052936"/>
            <a:ext cx="1447800" cy="1129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5257800"/>
            <a:ext cx="1197634" cy="80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8612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 Ray Matrix Analysis</a:t>
            </a:r>
          </a:p>
        </p:txBody>
      </p:sp>
      <p:sp>
        <p:nvSpPr>
          <p:cNvPr id="3" name="Content Placeholder 2"/>
          <p:cNvSpPr>
            <a:spLocks noGrp="1"/>
          </p:cNvSpPr>
          <p:nvPr>
            <p:ph sz="quarter" idx="1"/>
          </p:nvPr>
        </p:nvSpPr>
        <p:spPr/>
        <p:txBody>
          <a:bodyPr/>
          <a:lstStyle/>
          <a:p>
            <a:r>
              <a:rPr lang="en-US" dirty="0" smtClean="0"/>
              <a:t>Ray Matrix Analysis:</a:t>
            </a:r>
          </a:p>
          <a:p>
            <a:endParaRPr lang="en-US" dirty="0"/>
          </a:p>
          <a:p>
            <a:pPr marL="0" indent="0">
              <a:buNone/>
            </a:pPr>
            <a:endParaRPr lang="en-US" dirty="0"/>
          </a:p>
          <a:p>
            <a:r>
              <a:rPr lang="en-US" dirty="0" smtClean="0"/>
              <a:t>Components:</a:t>
            </a:r>
          </a:p>
          <a:p>
            <a:endParaRPr lang="en-US" dirty="0" smtClean="0"/>
          </a:p>
          <a:p>
            <a:endParaRPr lang="en-US" dirty="0"/>
          </a:p>
          <a:p>
            <a:r>
              <a:rPr lang="en-US" dirty="0" smtClean="0"/>
              <a:t>General Form:</a:t>
            </a:r>
            <a:endParaRPr lang="en-US" dirty="0"/>
          </a:p>
          <a:p>
            <a:pPr marL="0" indent="0">
              <a:buNone/>
            </a:pPr>
            <a:endParaRPr lang="en-US" dirty="0" smtClean="0"/>
          </a:p>
          <a:p>
            <a:pPr lvl="1"/>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1384" y="1605951"/>
            <a:ext cx="3398783"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0733" y="2895600"/>
            <a:ext cx="28956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4590" y="4572000"/>
            <a:ext cx="2023210" cy="1743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9829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MATLAB</a:t>
            </a:r>
            <a:endParaRPr lang="en-US" dirty="0"/>
          </a:p>
        </p:txBody>
      </p:sp>
      <p:sp>
        <p:nvSpPr>
          <p:cNvPr id="3" name="Content Placeholder 2"/>
          <p:cNvSpPr>
            <a:spLocks noGrp="1"/>
          </p:cNvSpPr>
          <p:nvPr>
            <p:ph sz="quarter" idx="1"/>
          </p:nvPr>
        </p:nvSpPr>
        <p:spPr/>
        <p:txBody>
          <a:bodyPr/>
          <a:lstStyle/>
          <a:p>
            <a:r>
              <a:rPr lang="en-US" dirty="0" err="1" smtClean="0"/>
              <a:t>MATrix</a:t>
            </a:r>
            <a:r>
              <a:rPr lang="en-US" dirty="0" smtClean="0"/>
              <a:t> </a:t>
            </a:r>
            <a:r>
              <a:rPr lang="en-US" dirty="0" err="1" smtClean="0"/>
              <a:t>LABoratory</a:t>
            </a:r>
            <a:endParaRPr lang="en-US" dirty="0"/>
          </a:p>
        </p:txBody>
      </p:sp>
      <p:pic>
        <p:nvPicPr>
          <p:cNvPr id="4098" name="Picture 2" descr="https://it.cals.wisc.edu/images/MATLA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2667000"/>
            <a:ext cx="5067300" cy="2200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5440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Mode-Matching</a:t>
            </a:r>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652588"/>
            <a:ext cx="6372225" cy="4056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6897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Mode-Matching – The Process</a:t>
            </a:r>
            <a:endParaRPr lang="en-US" dirty="0"/>
          </a:p>
        </p:txBody>
      </p:sp>
      <p:sp>
        <p:nvSpPr>
          <p:cNvPr id="3" name="Content Placeholder 2"/>
          <p:cNvSpPr>
            <a:spLocks noGrp="1"/>
          </p:cNvSpPr>
          <p:nvPr>
            <p:ph sz="quarter" idx="1"/>
          </p:nvPr>
        </p:nvSpPr>
        <p:spPr/>
        <p:txBody>
          <a:bodyPr>
            <a:normAutofit/>
          </a:bodyPr>
          <a:lstStyle/>
          <a:p>
            <a:r>
              <a:rPr lang="en-US" dirty="0" smtClean="0"/>
              <a:t>Working off of Professor </a:t>
            </a:r>
            <a:r>
              <a:rPr lang="en-US" dirty="0" err="1" smtClean="0"/>
              <a:t>Mikhailov’s</a:t>
            </a:r>
            <a:r>
              <a:rPr lang="en-US" dirty="0" smtClean="0"/>
              <a:t> Gaussian Beam Propagation code</a:t>
            </a:r>
          </a:p>
          <a:p>
            <a:r>
              <a:rPr lang="en-US" dirty="0" smtClean="0"/>
              <a:t>Old Code:</a:t>
            </a:r>
          </a:p>
          <a:p>
            <a:pPr lvl="1"/>
            <a:r>
              <a:rPr lang="en-US" dirty="0" smtClean="0"/>
              <a:t>Accepts input parameters for initial beam and defined positions of lens with certain focal lengths</a:t>
            </a:r>
          </a:p>
          <a:p>
            <a:pPr lvl="1"/>
            <a:r>
              <a:rPr lang="en-US" dirty="0" smtClean="0"/>
              <a:t>Plots and profiles the </a:t>
            </a:r>
            <a:r>
              <a:rPr lang="en-US" dirty="0" err="1" smtClean="0"/>
              <a:t>gaussian</a:t>
            </a:r>
            <a:r>
              <a:rPr lang="en-US" dirty="0" smtClean="0"/>
              <a:t> beam</a:t>
            </a:r>
          </a:p>
          <a:p>
            <a:r>
              <a:rPr lang="en-US" dirty="0" smtClean="0"/>
              <a:t>New Code:</a:t>
            </a:r>
          </a:p>
          <a:p>
            <a:pPr lvl="1"/>
            <a:r>
              <a:rPr lang="en-US" dirty="0" smtClean="0"/>
              <a:t>Permutes positions of lenses</a:t>
            </a:r>
          </a:p>
          <a:p>
            <a:pPr lvl="1"/>
            <a:r>
              <a:rPr lang="en-US" dirty="0" smtClean="0"/>
              <a:t>Checks each permutation against </a:t>
            </a:r>
            <a:r>
              <a:rPr lang="en-US" dirty="0" smtClean="0"/>
              <a:t>a </a:t>
            </a:r>
            <a:r>
              <a:rPr lang="en-US" smtClean="0"/>
              <a:t>“fitness”</a:t>
            </a:r>
            <a:endParaRPr lang="en-US" dirty="0" smtClean="0"/>
          </a:p>
          <a:p>
            <a:pPr lvl="1"/>
            <a:r>
              <a:rPr lang="en-US" dirty="0" smtClean="0"/>
              <a:t>Outputs 3 lens solutions</a:t>
            </a:r>
          </a:p>
          <a:p>
            <a:pPr lvl="1"/>
            <a:endParaRPr lang="en-US" dirty="0" smtClean="0"/>
          </a:p>
        </p:txBody>
      </p:sp>
    </p:spTree>
    <p:extLst>
      <p:ext uri="{BB962C8B-B14F-4D97-AF65-F5344CB8AC3E}">
        <p14:creationId xmlns:p14="http://schemas.microsoft.com/office/powerpoint/2010/main" val="3730451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Mode-Matching – </a:t>
            </a:r>
            <a:r>
              <a:rPr lang="en-US" dirty="0" smtClean="0"/>
              <a:t>Fitness</a:t>
            </a:r>
            <a:endParaRPr 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04" y="1676400"/>
            <a:ext cx="7191375" cy="460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31090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414</TotalTime>
  <Words>1428</Words>
  <Application>Microsoft Office PowerPoint</Application>
  <PresentationFormat>On-screen Show (4:3)</PresentationFormat>
  <Paragraphs>96</Paragraphs>
  <Slides>14</Slides>
  <Notes>11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Automated Mode-Matching of Gaussian Beams</vt:lpstr>
      <vt:lpstr>Introduction – Gaussian Beams</vt:lpstr>
      <vt:lpstr>Introduction – Complex Beam Parameter</vt:lpstr>
      <vt:lpstr>Introduction – Ray Matrix Analysis</vt:lpstr>
      <vt:lpstr>Introduction – Ray Matrix Analysis</vt:lpstr>
      <vt:lpstr>Introduction – MATLAB</vt:lpstr>
      <vt:lpstr>Introduction – Mode-Matching</vt:lpstr>
      <vt:lpstr>Mode-Matching – The Process</vt:lpstr>
      <vt:lpstr>Mode-Matching – Fitness</vt:lpstr>
      <vt:lpstr>Mode-Matching – Visual Confirmation</vt:lpstr>
      <vt:lpstr>Mode-Matching – Visual Confirmation</vt:lpstr>
      <vt:lpstr>Mode-Matching – Current Status</vt:lpstr>
      <vt:lpstr>Mode-Matching – Current Capabilities</vt:lpstr>
      <vt:lpstr>Future Directions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mode-matching of Gaussian Beams</dc:title>
  <dc:creator>Matt</dc:creator>
  <cp:lastModifiedBy>Matt</cp:lastModifiedBy>
  <cp:revision>26</cp:revision>
  <dcterms:created xsi:type="dcterms:W3CDTF">2012-12-09T19:17:03Z</dcterms:created>
  <dcterms:modified xsi:type="dcterms:W3CDTF">2012-12-10T18:37:57Z</dcterms:modified>
</cp:coreProperties>
</file>