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6" r:id="rId2"/>
    <p:sldId id="260" r:id="rId3"/>
    <p:sldId id="279" r:id="rId4"/>
    <p:sldId id="303" r:id="rId5"/>
    <p:sldId id="295" r:id="rId6"/>
    <p:sldId id="280" r:id="rId7"/>
    <p:sldId id="296" r:id="rId8"/>
    <p:sldId id="307" r:id="rId9"/>
    <p:sldId id="300" r:id="rId10"/>
    <p:sldId id="259" r:id="rId11"/>
    <p:sldId id="282" r:id="rId12"/>
    <p:sldId id="283" r:id="rId13"/>
    <p:sldId id="261" r:id="rId14"/>
    <p:sldId id="293" r:id="rId15"/>
    <p:sldId id="286" r:id="rId16"/>
    <p:sldId id="288" r:id="rId17"/>
    <p:sldId id="305" r:id="rId18"/>
    <p:sldId id="290" r:id="rId19"/>
    <p:sldId id="287" r:id="rId20"/>
    <p:sldId id="298" r:id="rId21"/>
    <p:sldId id="262" r:id="rId22"/>
    <p:sldId id="263" r:id="rId23"/>
    <p:sldId id="294" r:id="rId24"/>
    <p:sldId id="266" r:id="rId25"/>
    <p:sldId id="267" r:id="rId26"/>
    <p:sldId id="268" r:id="rId27"/>
    <p:sldId id="269" r:id="rId28"/>
    <p:sldId id="270" r:id="rId29"/>
    <p:sldId id="271" r:id="rId30"/>
    <p:sldId id="273" r:id="rId31"/>
    <p:sldId id="275" r:id="rId32"/>
    <p:sldId id="277" r:id="rId33"/>
    <p:sldId id="297" r:id="rId34"/>
    <p:sldId id="278" r:id="rId35"/>
    <p:sldId id="304" r:id="rId36"/>
    <p:sldId id="291" r:id="rId37"/>
    <p:sldId id="302" r:id="rId38"/>
    <p:sldId id="301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78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C033D-B780-4991-A261-0D02CE00EEC6}" type="datetimeFigureOut">
              <a:rPr lang="zh-CN" altLang="en-US" smtClean="0"/>
              <a:t>2017/3/14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E191E-E59C-4076-80D2-FD639AABAF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16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008C-3638-4883-862C-76795A57F297}" type="datetime1">
              <a:rPr lang="zh-CN" altLang="en-US" smtClean="0"/>
              <a:t>2017/3/14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89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4EF7-0852-4E70-BBAF-013A8E57CDED}" type="datetime1">
              <a:rPr lang="zh-CN" altLang="en-US" smtClean="0"/>
              <a:t>2017/3/14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84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1122-828F-4889-A1FF-A2CCE2A3B756}" type="datetime1">
              <a:rPr lang="zh-CN" altLang="en-US" smtClean="0"/>
              <a:t>2017/3/14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83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B471-5F53-4BF6-A8AB-50A829E2EDB6}" type="datetime1">
              <a:rPr lang="zh-CN" altLang="en-US" smtClean="0"/>
              <a:t>2017/3/14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60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BCB2-7116-46C4-925D-97FC812513CF}" type="datetime1">
              <a:rPr lang="zh-CN" altLang="en-US" smtClean="0"/>
              <a:t>2017/3/14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330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F10-D11D-4216-8CD9-ABF70A6F2850}" type="datetime1">
              <a:rPr lang="zh-CN" altLang="en-US" smtClean="0"/>
              <a:t>2017/3/14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8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06EE-A1A5-4A08-9090-503C485CEEDF}" type="datetime1">
              <a:rPr lang="zh-CN" altLang="en-US" smtClean="0"/>
              <a:t>2017/3/14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38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5B9C-A1A2-490B-ACAD-60D4D503D4FD}" type="datetime1">
              <a:rPr lang="zh-CN" altLang="en-US" smtClean="0"/>
              <a:t>2017/3/14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66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6AD6-9933-4C7C-9332-6001C479916A}" type="datetime1">
              <a:rPr lang="zh-CN" altLang="en-US" smtClean="0"/>
              <a:t>2017/3/14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32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62B1-9896-4D92-9C1E-5DE6DEB35340}" type="datetime1">
              <a:rPr lang="zh-CN" altLang="en-US" smtClean="0"/>
              <a:t>2017/3/14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12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F719-E6BA-43B9-9894-7D9BEA7AC311}" type="datetime1">
              <a:rPr lang="zh-CN" altLang="en-US" smtClean="0"/>
              <a:t>2017/3/14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79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bg1"/>
            </a:gs>
            <a:gs pos="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66A0F-BE78-498C-9C39-A7FAC2CD3336}" type="datetime1">
              <a:rPr lang="zh-CN" altLang="en-US" smtClean="0"/>
              <a:t>2017/3/14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F6125-BC1F-4E77-A952-928FBD35AC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09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8206"/>
            <a:ext cx="6858000" cy="2387600"/>
          </a:xfrm>
        </p:spPr>
        <p:txBody>
          <a:bodyPr>
            <a:normAutofit/>
          </a:bodyPr>
          <a:lstStyle/>
          <a:p>
            <a:r>
              <a:rPr lang="en-US" altLang="zh-CN" dirty="0"/>
              <a:t>Study of Spatial Structure of a Squeezed Vacuum Field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Ph. D Defense </a:t>
            </a:r>
          </a:p>
          <a:p>
            <a:r>
              <a:rPr lang="en-US" altLang="zh-CN" dirty="0"/>
              <a:t>Mi Zhang</a:t>
            </a:r>
          </a:p>
          <a:p>
            <a:r>
              <a:rPr lang="en-US" altLang="zh-CN" dirty="0"/>
              <a:t>Advisor: </a:t>
            </a:r>
            <a:r>
              <a:rPr lang="en-US" altLang="zh-CN" dirty="0" err="1"/>
              <a:t>Eugeniy</a:t>
            </a:r>
            <a:r>
              <a:rPr lang="en-US" altLang="zh-CN" dirty="0"/>
              <a:t> E. </a:t>
            </a:r>
            <a:r>
              <a:rPr lang="en-US" altLang="zh-CN" dirty="0" err="1"/>
              <a:t>Mikhailov</a:t>
            </a:r>
            <a:endParaRPr lang="en-US" altLang="zh-CN" dirty="0"/>
          </a:p>
          <a:p>
            <a:r>
              <a:rPr lang="en-US" altLang="zh-CN" dirty="0"/>
              <a:t>March  20  2017</a:t>
            </a:r>
            <a:endParaRPr lang="zh-CN" altLang="en-US" dirty="0"/>
          </a:p>
        </p:txBody>
      </p:sp>
      <p:pic>
        <p:nvPicPr>
          <p:cNvPr id="1026" name="Picture 2" descr="“william and mary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5" y="5834018"/>
            <a:ext cx="909386" cy="91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813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altLang="zh-CN" dirty="0"/>
              <a:t>Self-focusing of beam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437" y="2975684"/>
            <a:ext cx="5639628" cy="2943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22" y="3225610"/>
            <a:ext cx="2199390" cy="976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21" y="4614307"/>
            <a:ext cx="2425391" cy="11851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2455" y="1698835"/>
            <a:ext cx="5555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 nonlinear process in medium, </a:t>
            </a:r>
          </a:p>
          <a:p>
            <a:r>
              <a:rPr lang="en-US" altLang="zh-CN" dirty="0"/>
              <a:t>caused by the intensity distribution change in strong field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74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58" y="0"/>
            <a:ext cx="7886700" cy="1325563"/>
          </a:xfrm>
        </p:spPr>
        <p:txBody>
          <a:bodyPr/>
          <a:lstStyle/>
          <a:p>
            <a:r>
              <a:rPr lang="en-US" altLang="zh-CN" dirty="0"/>
              <a:t>Correlation between self squeezing and squeezing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421" y="1606683"/>
            <a:ext cx="6234067" cy="436342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972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altLang="zh-CN" dirty="0"/>
              <a:t>Interferometric scheme of detection</a:t>
            </a:r>
            <a:endParaRPr lang="zh-CN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76" y="1887816"/>
            <a:ext cx="7886700" cy="226563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474" y="4711217"/>
            <a:ext cx="2400300" cy="1133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50" y="4526551"/>
            <a:ext cx="6601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To calibrate a good mode match, we introduce a parameter visibility 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50" y="5660026"/>
            <a:ext cx="8341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Usually in similar detecting scheme, a visibility of 90% is necessary to detect squeezing.</a:t>
            </a:r>
          </a:p>
          <a:p>
            <a:r>
              <a:rPr lang="en-US" altLang="zh-CN" dirty="0"/>
              <a:t>We had V = 98%, but no squeezing was  observed.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819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163" y="0"/>
            <a:ext cx="7886700" cy="1325563"/>
          </a:xfrm>
        </p:spPr>
        <p:txBody>
          <a:bodyPr/>
          <a:lstStyle/>
          <a:p>
            <a:r>
              <a:rPr lang="en-US" altLang="zh-CN" dirty="0"/>
              <a:t>Circular beam mask</a:t>
            </a:r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85" y="1604913"/>
            <a:ext cx="5147512" cy="134282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92"/>
          <a:stretch/>
        </p:blipFill>
        <p:spPr>
          <a:xfrm>
            <a:off x="708163" y="2947742"/>
            <a:ext cx="6554557" cy="36707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720" y="4054223"/>
            <a:ext cx="1906351" cy="25642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581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590" y="2961227"/>
            <a:ext cx="3512066" cy="728269"/>
          </a:xfrm>
          <a:prstGeom prst="rect">
            <a:avLst/>
          </a:prstGeom>
        </p:spPr>
      </p:pic>
      <p:pic>
        <p:nvPicPr>
          <p:cNvPr id="5" name="Content Placeholder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65"/>
          <a:stretch/>
        </p:blipFill>
        <p:spPr>
          <a:xfrm>
            <a:off x="628650" y="3689496"/>
            <a:ext cx="6546281" cy="2917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59" y="4105954"/>
            <a:ext cx="1550042" cy="208501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altLang="zh-CN" dirty="0"/>
              <a:t>Circular beam mask</a:t>
            </a:r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13" y="1618398"/>
            <a:ext cx="5147512" cy="134282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94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902" y="0"/>
            <a:ext cx="7886700" cy="1325563"/>
          </a:xfrm>
        </p:spPr>
        <p:txBody>
          <a:bodyPr/>
          <a:lstStyle/>
          <a:p>
            <a:r>
              <a:rPr lang="en-US" altLang="zh-CN" dirty="0"/>
              <a:t>“Telescope”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2" y="1978925"/>
            <a:ext cx="7892408" cy="378519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537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altLang="zh-CN" dirty="0"/>
              <a:t>Iris transmission fixed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2515"/>
            <a:ext cx="6508347" cy="4000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095" y="4525351"/>
            <a:ext cx="2439403" cy="15473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16211" y="3781772"/>
                <a:ext cx="2927789" cy="937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Guoy</a:t>
                </a:r>
                <a:r>
                  <a:rPr lang="en-US" sz="1600" dirty="0"/>
                  <a:t> Phase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𝜍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𝑎𝑟𝑐𝑡𝑎𝑛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1600" dirty="0"/>
                  <a:t>,</a:t>
                </a:r>
              </a:p>
              <a:p>
                <a:r>
                  <a:rPr lang="en-US" sz="1600" dirty="0"/>
                  <a:t> has a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/>
                  <a:t> shift across the focus</a:t>
                </a:r>
              </a:p>
              <a:p>
                <a:endParaRPr lang="en-US" sz="135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211" y="3781772"/>
                <a:ext cx="2927789" cy="937885"/>
              </a:xfrm>
              <a:prstGeom prst="rect">
                <a:avLst/>
              </a:prstGeom>
              <a:blipFill>
                <a:blip r:embed="rId4"/>
                <a:stretch>
                  <a:fillRect l="-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284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642" t="31207" r="16206" b="2591"/>
          <a:stretch/>
        </p:blipFill>
        <p:spPr>
          <a:xfrm>
            <a:off x="110036" y="2288900"/>
            <a:ext cx="7886700" cy="418443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Theoretical explanation</a:t>
            </a:r>
            <a:endParaRPr lang="zh-CN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985922" y="1539022"/>
            <a:ext cx="2925690" cy="2175272"/>
            <a:chOff x="676183" y="1690688"/>
            <a:chExt cx="6011887" cy="44698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09" y="1713639"/>
              <a:ext cx="1971950" cy="19528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151" y="1727928"/>
              <a:ext cx="1952898" cy="192431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7541" y="1690688"/>
              <a:ext cx="2000529" cy="199100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183" y="4167275"/>
              <a:ext cx="1981477" cy="194337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933" y="4119231"/>
              <a:ext cx="2000530" cy="198147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7541" y="4188623"/>
              <a:ext cx="1971950" cy="1971950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6401699"/>
            <a:ext cx="2144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Figure credit: R. N. Lanning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18799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altLang="zh-CN" dirty="0"/>
              <a:t>Theoretical explanation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0984"/>
            <a:ext cx="5543414" cy="46828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43414" y="4022057"/>
            <a:ext cx="33177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Multi-mode field generated in the vapor cell, resulting in a bad mode match and less effective detection of squeezing.</a:t>
            </a:r>
          </a:p>
          <a:p>
            <a:endParaRPr lang="en-US" sz="1600" dirty="0"/>
          </a:p>
          <a:p>
            <a:r>
              <a:rPr lang="en-US" sz="1200" dirty="0"/>
              <a:t>M Zhang, RN Lanning, Z Xiao, JP Dowling, I Novikova, EE Mikhailov</a:t>
            </a:r>
          </a:p>
          <a:p>
            <a:r>
              <a:rPr lang="en-US" sz="1200" dirty="0"/>
              <a:t>Physical Review A 93 (1), 013853</a:t>
            </a:r>
          </a:p>
          <a:p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607" y="2055146"/>
            <a:ext cx="4283122" cy="182149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610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155" y="24487"/>
            <a:ext cx="7886700" cy="1325563"/>
          </a:xfrm>
        </p:spPr>
        <p:txBody>
          <a:bodyPr/>
          <a:lstStyle/>
          <a:p>
            <a:r>
              <a:rPr lang="en-US" altLang="zh-CN" dirty="0"/>
              <a:t>Iris size fixed</a:t>
            </a:r>
            <a:endParaRPr lang="zh-CN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967" y="1575337"/>
            <a:ext cx="6654302" cy="51419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65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</a:p>
          <a:p>
            <a:r>
              <a:rPr lang="en-US" altLang="zh-CN" dirty="0"/>
              <a:t>Introduction</a:t>
            </a:r>
          </a:p>
          <a:p>
            <a:r>
              <a:rPr lang="en-US" altLang="zh-CN" dirty="0"/>
              <a:t>Correlation of self focusing and squeezing</a:t>
            </a:r>
          </a:p>
          <a:p>
            <a:r>
              <a:rPr lang="en-US" altLang="zh-CN" dirty="0"/>
              <a:t>Multi-mode structure of a squeezed vacuum field</a:t>
            </a:r>
          </a:p>
          <a:p>
            <a:r>
              <a:rPr lang="en-US" altLang="zh-CN" dirty="0"/>
              <a:t>Optical depth and its influence on squeezing </a:t>
            </a:r>
          </a:p>
          <a:p>
            <a:r>
              <a:rPr lang="en-US" altLang="zh-CN" dirty="0"/>
              <a:t>Pump shape and LO shape</a:t>
            </a:r>
          </a:p>
          <a:p>
            <a:r>
              <a:rPr lang="en-US" altLang="zh-CN" dirty="0"/>
              <a:t>Observation of beam noise</a:t>
            </a:r>
          </a:p>
          <a:p>
            <a:r>
              <a:rPr lang="en-US" altLang="zh-CN" dirty="0"/>
              <a:t>Conclusion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892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902" y="0"/>
            <a:ext cx="7886700" cy="1325563"/>
          </a:xfrm>
        </p:spPr>
        <p:txBody>
          <a:bodyPr/>
          <a:lstStyle/>
          <a:p>
            <a:r>
              <a:rPr lang="en-US" altLang="zh-CN" dirty="0"/>
              <a:t>Optical depth study – </a:t>
            </a:r>
            <a:r>
              <a:rPr lang="en-US" altLang="zh-CN" dirty="0" err="1"/>
              <a:t>multipass</a:t>
            </a:r>
            <a:endParaRPr lang="zh-CN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97" y="1619629"/>
            <a:ext cx="6850613" cy="472664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562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5940"/>
            <a:ext cx="7886700" cy="1325563"/>
          </a:xfrm>
        </p:spPr>
        <p:txBody>
          <a:bodyPr/>
          <a:lstStyle/>
          <a:p>
            <a:r>
              <a:rPr lang="en-US" altLang="zh-CN" dirty="0"/>
              <a:t>Squeezing dependence on optical depth</a:t>
            </a:r>
            <a:endParaRPr lang="zh-CN" alt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4" y="1584671"/>
            <a:ext cx="8501852" cy="272757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5084" y="4803119"/>
                <a:ext cx="2132635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=9.3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P = 11 mW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Squeezing = -2.1 dB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84" y="4803119"/>
                <a:ext cx="2132635" cy="1107996"/>
              </a:xfrm>
              <a:prstGeom prst="rect">
                <a:avLst/>
              </a:prstGeom>
              <a:blipFill>
                <a:blip r:embed="rId3"/>
                <a:stretch>
                  <a:fillRect l="-2006" t="-549" r="-3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54079" y="4803119"/>
                <a:ext cx="2158989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=4.3 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P = 11 mW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Squeezing = -2.6 dB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079" y="4803119"/>
                <a:ext cx="2158989" cy="1107996"/>
              </a:xfrm>
              <a:prstGeom prst="rect">
                <a:avLst/>
              </a:prstGeom>
              <a:blipFill>
                <a:blip r:embed="rId4"/>
                <a:stretch>
                  <a:fillRect l="-1977" t="-1099" r="-22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56361" y="4761283"/>
                <a:ext cx="2158989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=2.4 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P = 11 mW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Squeezing = -2.4 dB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361" y="4761283"/>
                <a:ext cx="2158989" cy="1107996"/>
              </a:xfrm>
              <a:prstGeom prst="rect">
                <a:avLst/>
              </a:prstGeom>
              <a:blipFill>
                <a:blip r:embed="rId5"/>
                <a:stretch>
                  <a:fillRect l="-1977" t="-1099" r="-22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693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19"/>
            <a:ext cx="7886700" cy="1325563"/>
          </a:xfrm>
        </p:spPr>
        <p:txBody>
          <a:bodyPr/>
          <a:lstStyle/>
          <a:p>
            <a:r>
              <a:rPr lang="en-US" altLang="zh-CN" dirty="0"/>
              <a:t>Squeezing dependence on optical depth</a:t>
            </a:r>
            <a:endParaRPr lang="zh-CN" alt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61" y="1813887"/>
            <a:ext cx="5705889" cy="406145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305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5934"/>
            <a:ext cx="7886700" cy="1325563"/>
          </a:xfrm>
        </p:spPr>
        <p:txBody>
          <a:bodyPr/>
          <a:lstStyle/>
          <a:p>
            <a:r>
              <a:rPr lang="en-US" altLang="zh-CN" dirty="0"/>
              <a:t>Two cells</a:t>
            </a:r>
            <a:endParaRPr lang="zh-CN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19629"/>
            <a:ext cx="7886700" cy="1729806"/>
          </a:xfrm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99" y="3446295"/>
            <a:ext cx="6461263" cy="28737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327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21"/>
            <a:ext cx="7886700" cy="1325563"/>
          </a:xfrm>
        </p:spPr>
        <p:txBody>
          <a:bodyPr/>
          <a:lstStyle/>
          <a:p>
            <a:r>
              <a:rPr lang="en-US" altLang="zh-CN" dirty="0"/>
              <a:t>Entangled position</a:t>
            </a:r>
            <a:endParaRPr lang="zh-CN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9756"/>
            <a:ext cx="9144000" cy="464152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790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5930"/>
            <a:ext cx="7886700" cy="1325563"/>
          </a:xfrm>
        </p:spPr>
        <p:txBody>
          <a:bodyPr/>
          <a:lstStyle/>
          <a:p>
            <a:r>
              <a:rPr lang="en-US" altLang="zh-CN" dirty="0"/>
              <a:t>Spatial light modulator</a:t>
            </a:r>
            <a:endParaRPr lang="zh-CN" altLang="en-US" dirty="0"/>
          </a:p>
        </p:txBody>
      </p:sp>
      <p:pic>
        <p:nvPicPr>
          <p:cNvPr id="4" name="Picture 2" descr="http://www.meadowlark.com/images/products_large/linear_reflective_slm_no_logo_0_141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7650"/>
            <a:ext cx="4832279" cy="30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743" y="1319633"/>
            <a:ext cx="5750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 reflective device that changes the phase retardation of light incident on screen.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4256116" y="484051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100" dirty="0"/>
              <a:t>Yao, A.M., and Padgett, M.J. (2011) Orbital angular momentum: origins, behavior and applications. Advances in Optics and Photonics, 3 (2). p. 161. ISSN 1943-8206</a:t>
            </a:r>
            <a:endParaRPr lang="zh-CN" alt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923" y="2039601"/>
            <a:ext cx="4480386" cy="262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74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21"/>
            <a:ext cx="7886700" cy="1325563"/>
          </a:xfrm>
        </p:spPr>
        <p:txBody>
          <a:bodyPr/>
          <a:lstStyle/>
          <a:p>
            <a:r>
              <a:rPr lang="en-US" altLang="zh-CN" dirty="0"/>
              <a:t>Change beam shape with SLM-phase modulation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271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22"/>
            <a:ext cx="7886700" cy="1325563"/>
          </a:xfrm>
        </p:spPr>
        <p:txBody>
          <a:bodyPr/>
          <a:lstStyle/>
          <a:p>
            <a:r>
              <a:rPr lang="en-US" altLang="zh-CN" dirty="0"/>
              <a:t>Change of pump</a:t>
            </a:r>
            <a:endParaRPr lang="zh-CN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86" y="1716167"/>
            <a:ext cx="6038827" cy="2929329"/>
          </a:xfrm>
        </p:spPr>
      </p:pic>
      <p:sp>
        <p:nvSpPr>
          <p:cNvPr id="3" name="TextBox 2"/>
          <p:cNvSpPr txBox="1"/>
          <p:nvPr/>
        </p:nvSpPr>
        <p:spPr>
          <a:xfrm>
            <a:off x="628650" y="4787499"/>
            <a:ext cx="7886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SLM changes the pump beam shape to generate different amount of noise suppression.</a:t>
            </a:r>
          </a:p>
          <a:p>
            <a:r>
              <a:rPr lang="en-US" altLang="zh-CN" dirty="0"/>
              <a:t>Squeezing is detected by the spectrum analyzer and sent to the optimization algorithm to decide how to modify the phase mask.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005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19"/>
            <a:ext cx="7886700" cy="1325563"/>
          </a:xfrm>
        </p:spPr>
        <p:txBody>
          <a:bodyPr/>
          <a:lstStyle/>
          <a:p>
            <a:r>
              <a:rPr lang="en-US" altLang="zh-CN" dirty="0"/>
              <a:t>Feedback loop and Optimization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/>
                  <a:t>Optimization algorithm – Metropolis</a:t>
                </a:r>
              </a:p>
              <a:p>
                <a:pPr>
                  <a:buFontTx/>
                  <a:buChar char="-"/>
                </a:pPr>
                <a:r>
                  <a:rPr lang="en-US" altLang="zh-CN" dirty="0"/>
                  <a:t>If squeezing is improved, accept change</a:t>
                </a:r>
              </a:p>
              <a:p>
                <a:pPr>
                  <a:buFontTx/>
                  <a:buChar char="-"/>
                </a:pPr>
                <a:r>
                  <a:rPr lang="en-US" altLang="zh-CN" dirty="0"/>
                  <a:t>If not, accept change with a probability</a:t>
                </a:r>
              </a:p>
              <a:p>
                <a:pPr>
                  <a:buFontTx/>
                  <a:buChar char="-"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Phase mask applied to the SLM is composed of N higher modes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with l = 0 or p = 0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𝑖𝑅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𝑖𝐶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𝑖𝐼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sSub>
                        <m:sSubPr>
                          <m:ctrlPr>
                            <a:rPr lang="el-GR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l-GR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𝑖𝑅</m:t>
                        </m:r>
                      </m:sub>
                    </m:sSub>
                  </m:oMath>
                </a14:m>
                <a:r>
                  <a:rPr lang="en-US" altLang="zh-CN" dirty="0"/>
                  <a:t> is the real coefficient of the </a:t>
                </a:r>
                <a:r>
                  <a:rPr lang="en-US" altLang="zh-CN" dirty="0" err="1"/>
                  <a:t>ith</a:t>
                </a:r>
                <a:r>
                  <a:rPr lang="en-US" altLang="zh-CN" dirty="0"/>
                  <a:t> mode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altLang="zh-CN" dirty="0"/>
                  <a:t> is the imaginary part.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CN" dirty="0"/>
                  <a:t> is the phase applied to a certain position (x, y),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l-GR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altLang="zh-CN" dirty="0"/>
                  <a:t> is the phase of the </a:t>
                </a:r>
                <a:r>
                  <a:rPr lang="en-US" altLang="zh-CN" dirty="0" err="1"/>
                  <a:t>ith</a:t>
                </a:r>
                <a:r>
                  <a:rPr lang="en-US" altLang="zh-CN" dirty="0"/>
                  <a:t> mode with waist w.</a:t>
                </a:r>
              </a:p>
              <a:p>
                <a:pPr>
                  <a:buFontTx/>
                  <a:buChar char="-"/>
                </a:pPr>
                <a:endParaRPr lang="en-US" altLang="zh-CN" dirty="0"/>
              </a:p>
              <a:p>
                <a:pPr>
                  <a:buFontTx/>
                  <a:buChar char="-"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7" t="-15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567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22"/>
            <a:ext cx="7886700" cy="1325563"/>
          </a:xfrm>
        </p:spPr>
        <p:txBody>
          <a:bodyPr/>
          <a:lstStyle/>
          <a:p>
            <a:r>
              <a:rPr lang="en-US" altLang="zh-CN" dirty="0"/>
              <a:t>Optimized squeezing</a:t>
            </a:r>
            <a:endParaRPr lang="zh-CN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3" y="1566784"/>
            <a:ext cx="2640543" cy="200074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490" y="1535589"/>
            <a:ext cx="2670624" cy="20235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6" y="4328445"/>
            <a:ext cx="2583976" cy="19379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891" y="4332001"/>
            <a:ext cx="2651578" cy="19886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3946" y="3432099"/>
            <a:ext cx="2843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Original squeezing =  -2.0 dB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1027" y="6253742"/>
            <a:ext cx="2843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Original squeezing =  -0.7 dB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55636" y="3432099"/>
            <a:ext cx="3011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Improved squeezing =  -2.3 dB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66427" y="6253742"/>
            <a:ext cx="3011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Improved squeezing =  -1.2 dB</a:t>
            </a:r>
            <a:endParaRPr lang="zh-CN" alt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4450" y="1772757"/>
            <a:ext cx="3799550" cy="14332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1438" y="4570747"/>
            <a:ext cx="3842562" cy="151119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59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altLang="zh-CN" dirty="0"/>
              <a:t>Squeezed field</a:t>
            </a:r>
            <a:endParaRPr lang="zh-CN" alt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8" y="1965088"/>
            <a:ext cx="2657889" cy="2147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42" y="1965089"/>
            <a:ext cx="2613483" cy="2147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85351" y="2214475"/>
                <a:ext cx="4478178" cy="121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500" dirty="0"/>
                  <a:t>Coherent State</a:t>
                </a:r>
              </a:p>
              <a:p>
                <a:pPr algn="ctr"/>
                <a:r>
                  <a:rPr lang="en-US" altLang="zh-CN" sz="1500" dirty="0"/>
                  <a:t>Standard Quantum Limit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50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CN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50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15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5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50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CN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50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15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15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50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CN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50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15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sz="150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CN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50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15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5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5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351" y="2214475"/>
                <a:ext cx="4478178" cy="1217000"/>
              </a:xfrm>
              <a:prstGeom prst="rect">
                <a:avLst/>
              </a:prstGeom>
              <a:blipFill>
                <a:blip r:embed="rId4"/>
                <a:stretch>
                  <a:fillRect t="-1000" b="-1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960094" y="2214475"/>
                <a:ext cx="4915777" cy="121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500" dirty="0"/>
                  <a:t>Squeezed State</a:t>
                </a:r>
              </a:p>
              <a:p>
                <a:pPr algn="ctr"/>
                <a:r>
                  <a:rPr lang="en-US" altLang="zh-CN" sz="1500" dirty="0"/>
                  <a:t>Squeezed Quantum Noise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50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CN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50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15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50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zh-CN" altLang="en-US" sz="150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CN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50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15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15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50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CN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50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15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sz="150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CN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50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15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50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zh-CN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5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5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094" y="2214475"/>
                <a:ext cx="4915777" cy="1217000"/>
              </a:xfrm>
              <a:prstGeom prst="rect">
                <a:avLst/>
              </a:prstGeom>
              <a:blipFill>
                <a:blip r:embed="rId5"/>
                <a:stretch>
                  <a:fillRect t="-1000" b="-1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6421" y="1184810"/>
                <a:ext cx="4633673" cy="780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defRPr sz="2800"/>
                </a:lvl1pPr>
              </a:lstStyle>
              <a:p>
                <a:pPr algn="ctr"/>
                <a:r>
                  <a:rPr lang="en-US" altLang="zh-CN" sz="2100" dirty="0"/>
                  <a:t>Quantum Fluctuations in Light field:    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zh-CN" sz="21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altLang="zh-CN" sz="21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1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10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10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altLang="zh-CN" sz="21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1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10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altLang="zh-CN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l-GR" altLang="zh-CN" sz="21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1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1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1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altLang="zh-CN" sz="2100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l-GR" altLang="zh-CN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21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10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1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21" y="1184810"/>
                <a:ext cx="4633673" cy="780278"/>
              </a:xfrm>
              <a:prstGeom prst="rect">
                <a:avLst/>
              </a:prstGeom>
              <a:blipFill>
                <a:blip r:embed="rId6"/>
                <a:stretch>
                  <a:fillRect t="-4688" r="-17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8EF6125-BC1F-4E77-A952-928FBD35ACBA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95983" y="4434753"/>
            <a:ext cx="3293405" cy="2286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Precision measurements</a:t>
            </a:r>
          </a:p>
          <a:p>
            <a:pPr marL="0" indent="0">
              <a:buSzPct val="50000"/>
              <a:buNone/>
            </a:pPr>
            <a:r>
              <a:rPr lang="en-US" altLang="zh-CN" dirty="0"/>
              <a:t>-Magnetometer</a:t>
            </a:r>
          </a:p>
          <a:p>
            <a:pPr marL="0" indent="0">
              <a:buSzPct val="50000"/>
              <a:buNone/>
            </a:pPr>
            <a:r>
              <a:rPr lang="en-US" altLang="zh-CN" dirty="0"/>
              <a:t>-LIGO</a:t>
            </a:r>
          </a:p>
          <a:p>
            <a:pPr marL="0" indent="0">
              <a:buNone/>
            </a:pPr>
            <a:r>
              <a:rPr lang="en-US" altLang="zh-CN" dirty="0"/>
              <a:t>Quantum imaging</a:t>
            </a:r>
          </a:p>
          <a:p>
            <a:pPr marL="0" indent="0">
              <a:buNone/>
            </a:pPr>
            <a:r>
              <a:rPr lang="en-US" altLang="zh-CN" dirty="0"/>
              <a:t>Quantum information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8" t="2854" b="17380"/>
          <a:stretch/>
        </p:blipFill>
        <p:spPr>
          <a:xfrm>
            <a:off x="621501" y="4434753"/>
            <a:ext cx="2188265" cy="18639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51523" y="5152354"/>
                <a:ext cx="2708571" cy="986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500" dirty="0"/>
                  <a:t>Squeezed Vacuum State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50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CN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50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15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50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zh-CN" altLang="en-US" sz="150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CN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50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15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15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50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CN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50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15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sz="150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CN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50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15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50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zh-CN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5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5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523" y="5152354"/>
                <a:ext cx="2708571" cy="986167"/>
              </a:xfrm>
              <a:prstGeom prst="rect">
                <a:avLst/>
              </a:prstGeom>
              <a:blipFill>
                <a:blip r:embed="rId8"/>
                <a:stretch>
                  <a:fillRect t="-1235" b="-1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401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18"/>
            <a:ext cx="7886700" cy="1325563"/>
          </a:xfrm>
        </p:spPr>
        <p:txBody>
          <a:bodyPr/>
          <a:lstStyle/>
          <a:p>
            <a:r>
              <a:rPr lang="en-US" altLang="zh-CN" dirty="0"/>
              <a:t>Change of Local Oscillator</a:t>
            </a:r>
            <a:endParaRPr lang="zh-CN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86" y="1713725"/>
            <a:ext cx="5289891" cy="2593244"/>
          </a:xfrm>
        </p:spPr>
      </p:pic>
      <p:sp>
        <p:nvSpPr>
          <p:cNvPr id="3" name="TextBox 2"/>
          <p:cNvSpPr txBox="1"/>
          <p:nvPr/>
        </p:nvSpPr>
        <p:spPr>
          <a:xfrm>
            <a:off x="986491" y="4687813"/>
            <a:ext cx="3240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Original squeezing = -1.8 dB</a:t>
            </a:r>
          </a:p>
          <a:p>
            <a:r>
              <a:rPr lang="en-US" altLang="zh-CN" dirty="0"/>
              <a:t>Squeezing with SLM on = -1.0 dB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238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20"/>
            <a:ext cx="7886700" cy="1325563"/>
          </a:xfrm>
        </p:spPr>
        <p:txBody>
          <a:bodyPr/>
          <a:lstStyle/>
          <a:p>
            <a:r>
              <a:rPr lang="en-US" altLang="zh-CN" dirty="0"/>
              <a:t>Direct observation of beam</a:t>
            </a:r>
            <a:endParaRPr lang="zh-CN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5" y="1740547"/>
            <a:ext cx="6651734" cy="2738688"/>
          </a:xfrm>
        </p:spPr>
      </p:pic>
      <p:sp>
        <p:nvSpPr>
          <p:cNvPr id="3" name="TextBox 2"/>
          <p:cNvSpPr txBox="1"/>
          <p:nvPr/>
        </p:nvSpPr>
        <p:spPr>
          <a:xfrm>
            <a:off x="1088125" y="5133506"/>
            <a:ext cx="3621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Camera: Princeton Instruments PIXIS</a:t>
            </a:r>
          </a:p>
          <a:p>
            <a:r>
              <a:rPr lang="en-US" altLang="zh-CN" dirty="0"/>
              <a:t>Attenuator : neutral density filters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905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18"/>
            <a:ext cx="7886700" cy="1325563"/>
          </a:xfrm>
        </p:spPr>
        <p:txBody>
          <a:bodyPr/>
          <a:lstStyle/>
          <a:p>
            <a:r>
              <a:rPr lang="en-US" altLang="zh-CN" dirty="0"/>
              <a:t>Noise calibration in a coherent beam</a:t>
            </a:r>
            <a:endParaRPr lang="zh-CN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30" y="1735827"/>
            <a:ext cx="4000169" cy="299898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31" y="1735827"/>
            <a:ext cx="4000169" cy="2998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47385" y="4815735"/>
                <a:ext cx="26490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Averaged photon number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85" y="4815735"/>
                <a:ext cx="2649059" cy="646331"/>
              </a:xfrm>
              <a:prstGeom prst="rect">
                <a:avLst/>
              </a:prstGeom>
              <a:blipFill>
                <a:blip r:embed="rId4"/>
                <a:stretch>
                  <a:fillRect l="-2074" t="-5660" r="-9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12879" y="4815735"/>
                <a:ext cx="34024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Normalized photon number noise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l-GR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l-GR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879" y="4815735"/>
                <a:ext cx="3402470" cy="646331"/>
              </a:xfrm>
              <a:prstGeom prst="rect">
                <a:avLst/>
              </a:prstGeom>
              <a:blipFill>
                <a:blip r:embed="rId5"/>
                <a:stretch>
                  <a:fillRect l="-1613" t="-5660" r="-538"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4560" y="5691117"/>
                <a:ext cx="44360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For coherent beam, there should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l-GR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60" y="5691117"/>
                <a:ext cx="4436023" cy="369332"/>
              </a:xfrm>
              <a:prstGeom prst="rect">
                <a:avLst/>
              </a:prstGeom>
              <a:blipFill>
                <a:blip r:embed="rId6"/>
                <a:stretch>
                  <a:fillRect l="-1099" t="-10000" r="-549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01699"/>
            <a:ext cx="2003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Figure credit: K. T. </a:t>
            </a:r>
            <a:r>
              <a:rPr lang="en-US" altLang="zh-CN" sz="1400" dirty="0" err="1"/>
              <a:t>Kutzke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94206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18"/>
            <a:ext cx="7886700" cy="1325563"/>
          </a:xfrm>
        </p:spPr>
        <p:txBody>
          <a:bodyPr/>
          <a:lstStyle/>
          <a:p>
            <a:r>
              <a:rPr lang="en-US" altLang="zh-CN" dirty="0"/>
              <a:t>Noise statistics</a:t>
            </a:r>
            <a:endParaRPr lang="zh-CN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72" y="1675499"/>
            <a:ext cx="5803995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01699"/>
            <a:ext cx="2003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Figure credit: K. T. </a:t>
            </a:r>
            <a:r>
              <a:rPr lang="en-US" altLang="zh-CN" sz="1400" dirty="0" err="1"/>
              <a:t>Kutzke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74805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18"/>
            <a:ext cx="7886700" cy="1325563"/>
          </a:xfrm>
        </p:spPr>
        <p:txBody>
          <a:bodyPr/>
          <a:lstStyle/>
          <a:p>
            <a:r>
              <a:rPr lang="en-US" altLang="zh-CN" dirty="0"/>
              <a:t>Noise in a local oscillator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428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281"/>
            <a:ext cx="7886700" cy="1325563"/>
          </a:xfrm>
        </p:spPr>
        <p:txBody>
          <a:bodyPr/>
          <a:lstStyle/>
          <a:p>
            <a:r>
              <a:rPr lang="en-US" altLang="zh-CN" dirty="0"/>
              <a:t>Squeezed field </a:t>
            </a:r>
            <a:endParaRPr lang="zh-CN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47" y="1705971"/>
            <a:ext cx="3707738" cy="277974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12" y="1705971"/>
            <a:ext cx="3707738" cy="2779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56347" y="4706553"/>
                <a:ext cx="26490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Averaged photon number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47" y="4706553"/>
                <a:ext cx="2649059" cy="646331"/>
              </a:xfrm>
              <a:prstGeom prst="rect">
                <a:avLst/>
              </a:prstGeom>
              <a:blipFill>
                <a:blip r:embed="rId4"/>
                <a:stretch>
                  <a:fillRect l="-1839" t="-4717" r="-9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80867" y="4706553"/>
                <a:ext cx="34024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Normalized photon number noise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l-GR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l-GR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67" y="4706553"/>
                <a:ext cx="3402470" cy="646331"/>
              </a:xfrm>
              <a:prstGeom prst="rect">
                <a:avLst/>
              </a:prstGeom>
              <a:blipFill>
                <a:blip r:embed="rId5"/>
                <a:stretch>
                  <a:fillRect l="-1613" t="-4717" r="-538" b="-75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56347" y="5572728"/>
            <a:ext cx="5339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normalized noise map has a clear spatial structure.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401699"/>
            <a:ext cx="2003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Figure credit: K. T. </a:t>
            </a:r>
            <a:r>
              <a:rPr lang="en-US" altLang="zh-CN" sz="1400" dirty="0" err="1"/>
              <a:t>Kutzke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14621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5930"/>
            <a:ext cx="7886700" cy="1325563"/>
          </a:xfrm>
        </p:spPr>
        <p:txBody>
          <a:bodyPr/>
          <a:lstStyle/>
          <a:p>
            <a:r>
              <a:rPr lang="en-US" altLang="zh-CN" dirty="0"/>
              <a:t>Noise structure in a squeezed vacuum field</a:t>
            </a:r>
            <a:endParaRPr lang="zh-CN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02" y="1498079"/>
            <a:ext cx="5803995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36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01699"/>
            <a:ext cx="2003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Figure credit: K. T. </a:t>
            </a:r>
            <a:r>
              <a:rPr lang="en-US" altLang="zh-CN" sz="1400" dirty="0" err="1"/>
              <a:t>Kutzke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96992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22"/>
            <a:ext cx="7886700" cy="1325563"/>
          </a:xfrm>
        </p:spPr>
        <p:txBody>
          <a:bodyPr/>
          <a:lstStyle/>
          <a:p>
            <a:r>
              <a:rPr lang="en-US" altLang="zh-CN" dirty="0"/>
              <a:t>Conclusions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 are able to produce -2.7 dB of squeezing below shot noise</a:t>
            </a:r>
          </a:p>
          <a:p>
            <a:r>
              <a:rPr lang="en-US" altLang="zh-CN" dirty="0"/>
              <a:t>The squeezed vacuum field generated in hot </a:t>
            </a:r>
            <a:r>
              <a:rPr lang="en-US" altLang="zh-CN" dirty="0" err="1"/>
              <a:t>Rb</a:t>
            </a:r>
            <a:r>
              <a:rPr lang="en-US" altLang="zh-CN" dirty="0"/>
              <a:t> vapor is in a multi-mode structure</a:t>
            </a:r>
          </a:p>
          <a:p>
            <a:r>
              <a:rPr lang="en-US" altLang="zh-CN" dirty="0"/>
              <a:t>The optical depth of medium is not the only factor that determines squeezing</a:t>
            </a:r>
          </a:p>
          <a:p>
            <a:r>
              <a:rPr lang="en-US" altLang="zh-CN" dirty="0"/>
              <a:t>Pump beam shape influences the squeezing generated in the medium, and is possible to improve it.</a:t>
            </a:r>
          </a:p>
          <a:p>
            <a:r>
              <a:rPr lang="en-US" altLang="zh-CN" dirty="0"/>
              <a:t>With a quantum noise limited camera, we can see a spatial dependence of noise in the squeezed vacuum field.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754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086" y="32104"/>
            <a:ext cx="7886700" cy="1325563"/>
          </a:xfrm>
        </p:spPr>
        <p:txBody>
          <a:bodyPr/>
          <a:lstStyle/>
          <a:p>
            <a:r>
              <a:rPr lang="en-US" altLang="zh-CN" dirty="0"/>
              <a:t>Acknowledgment</a:t>
            </a:r>
            <a:endParaRPr lang="zh-CN" altLang="en-US" dirty="0"/>
          </a:p>
        </p:txBody>
      </p:sp>
      <p:pic>
        <p:nvPicPr>
          <p:cNvPr id="4" name="Picture 2" descr="http://physics.wm.edu/~inovikova/photos/groupSpring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83" y="1920518"/>
            <a:ext cx="4956107" cy="330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phys.lsu.edu/~jdowling/index_files/Dow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325" y="1967138"/>
            <a:ext cx="2268311" cy="212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obert Lan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696" y="4519739"/>
            <a:ext cx="1257410" cy="14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Zhihao Xi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89" y="4514529"/>
            <a:ext cx="1553307" cy="141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83309" y="4044625"/>
            <a:ext cx="2138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Jonathan P. Dowling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5381390" y="5928040"/>
            <a:ext cx="200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R. Nicholas Lanning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61683" y="5946570"/>
            <a:ext cx="127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Zhihao</a:t>
            </a:r>
            <a:r>
              <a:rPr lang="en-US" dirty="0"/>
              <a:t> Xiao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82" y="5238855"/>
            <a:ext cx="532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Quantum Optics Group @ College of William and Mary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3135" y="1505092"/>
            <a:ext cx="55046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This project is supported by AFOSR grant FA9550-13-1-0098.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58313" y="1505092"/>
            <a:ext cx="2588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Louisiana State University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41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5937"/>
            <a:ext cx="7886700" cy="1325563"/>
          </a:xfrm>
        </p:spPr>
        <p:txBody>
          <a:bodyPr/>
          <a:lstStyle/>
          <a:p>
            <a:r>
              <a:rPr lang="en-US" altLang="zh-CN" dirty="0"/>
              <a:t>Why one should care about squeezed field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Precision measurements</a:t>
            </a:r>
          </a:p>
          <a:p>
            <a:pPr marL="0" indent="0">
              <a:buSzPct val="50000"/>
              <a:buNone/>
            </a:pPr>
            <a:r>
              <a:rPr lang="en-US" altLang="zh-CN" dirty="0"/>
              <a:t>-Magnetometer</a:t>
            </a:r>
          </a:p>
          <a:p>
            <a:pPr marL="0" indent="0">
              <a:buSzPct val="50000"/>
              <a:buNone/>
            </a:pPr>
            <a:r>
              <a:rPr lang="en-US" altLang="zh-CN" dirty="0"/>
              <a:t>-LIGO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Quantum imaging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Quantum memory 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232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altLang="zh-CN" dirty="0"/>
              <a:t>Polarization self rotation effect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2864077"/>
            <a:ext cx="4871002" cy="738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/>
            </a:lvl1pPr>
          </a:lstStyle>
          <a:p>
            <a:r>
              <a:rPr lang="en-US" sz="2099" dirty="0"/>
              <a:t>For linearly polarized light, the orthogonal </a:t>
            </a:r>
          </a:p>
          <a:p>
            <a:r>
              <a:rPr lang="en-US" sz="2099" dirty="0"/>
              <a:t>polarization gets squeezed.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9626" y="2041763"/>
                <a:ext cx="4809050" cy="1061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defRPr sz="2800"/>
                </a:lvl1pPr>
              </a:lstStyle>
              <a:p>
                <a:r>
                  <a:rPr lang="en-US" sz="2099" dirty="0"/>
                  <a:t>Elliptically polarized light </a:t>
                </a:r>
              </a:p>
              <a:p>
                <a:r>
                  <a:rPr lang="en-US" sz="2099" dirty="0"/>
                  <a:t>rotates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99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99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99">
                            <a:latin typeface="Cambria Math" panose="02040503050406030204" pitchFamily="18" charset="0"/>
                          </a:rPr>
                          <m:t>𝑆𝑅</m:t>
                        </m:r>
                      </m:sub>
                    </m:sSub>
                    <m:r>
                      <a:rPr lang="en-US" sz="2099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99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99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99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99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99" dirty="0"/>
              </a:p>
              <a:p>
                <a:endParaRPr lang="en-US" sz="2099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26" y="2041763"/>
                <a:ext cx="4809050" cy="1061444"/>
              </a:xfrm>
              <a:prstGeom prst="rect">
                <a:avLst/>
              </a:prstGeom>
              <a:blipFill>
                <a:blip r:embed="rId2"/>
                <a:stretch>
                  <a:fillRect l="-1521" t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978" y="2015692"/>
            <a:ext cx="3090841" cy="792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642" y="3075087"/>
            <a:ext cx="3227511" cy="7927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76" y="4246590"/>
            <a:ext cx="7199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Predictions of the PSR-generated squeezing in the </a:t>
            </a:r>
            <a:r>
              <a:rPr lang="en-US" altLang="zh-CN" dirty="0" err="1"/>
              <a:t>Rb</a:t>
            </a:r>
            <a:r>
              <a:rPr lang="en-US" altLang="zh-CN" dirty="0"/>
              <a:t> atomic vapor :  - 8 dB</a:t>
            </a:r>
          </a:p>
          <a:p>
            <a:r>
              <a:rPr lang="en-US" altLang="zh-CN" dirty="0"/>
              <a:t> </a:t>
            </a:r>
          </a:p>
          <a:p>
            <a:endParaRPr lang="en-US" altLang="zh-CN" dirty="0"/>
          </a:p>
          <a:p>
            <a:r>
              <a:rPr lang="en-US" altLang="zh-CN" dirty="0"/>
              <a:t>Current best : - 3 dB</a:t>
            </a:r>
            <a:endParaRPr lang="zh-CN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464876" y="4557938"/>
            <a:ext cx="66062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latin typeface="Proxima Nova"/>
              </a:rPr>
              <a:t>A. B. </a:t>
            </a:r>
            <a:r>
              <a:rPr lang="en-US" altLang="zh-CN" sz="1100" dirty="0" err="1">
                <a:latin typeface="Proxima Nova"/>
              </a:rPr>
              <a:t>Matsko</a:t>
            </a:r>
            <a:r>
              <a:rPr lang="en-US" altLang="zh-CN" sz="1100" dirty="0">
                <a:latin typeface="Proxima Nova"/>
              </a:rPr>
              <a:t>, I. </a:t>
            </a:r>
            <a:r>
              <a:rPr lang="en-US" altLang="zh-CN" sz="1100" dirty="0" err="1">
                <a:latin typeface="Proxima Nova"/>
              </a:rPr>
              <a:t>Novikova</a:t>
            </a:r>
            <a:r>
              <a:rPr lang="en-US" altLang="zh-CN" sz="1100" dirty="0">
                <a:latin typeface="Proxima Nova"/>
              </a:rPr>
              <a:t>, G. R. Welch, D. </a:t>
            </a:r>
            <a:r>
              <a:rPr lang="en-US" altLang="zh-CN" sz="1100" dirty="0" err="1">
                <a:latin typeface="Proxima Nova"/>
              </a:rPr>
              <a:t>Budker</a:t>
            </a:r>
            <a:r>
              <a:rPr lang="en-US" altLang="zh-CN" sz="1100" dirty="0">
                <a:latin typeface="Proxima Nova"/>
              </a:rPr>
              <a:t>, D. F. Kimball, and S. M. Rochester</a:t>
            </a:r>
          </a:p>
          <a:p>
            <a:r>
              <a:rPr lang="en-US" altLang="zh-CN" sz="1100" dirty="0">
                <a:latin typeface="Proxima Nova"/>
              </a:rPr>
              <a:t>Phys. Rev. A </a:t>
            </a:r>
            <a:r>
              <a:rPr lang="en-US" altLang="zh-CN" sz="1100" b="1" dirty="0">
                <a:latin typeface="Proxima Nova"/>
              </a:rPr>
              <a:t>66</a:t>
            </a:r>
            <a:r>
              <a:rPr lang="en-US" altLang="zh-CN" sz="1100" dirty="0">
                <a:latin typeface="Proxima Nova"/>
              </a:rPr>
              <a:t>, 043815 – Published 30 October 2002</a:t>
            </a:r>
            <a:endParaRPr lang="en-US" altLang="zh-CN" sz="1100" b="0" i="0" dirty="0">
              <a:effectLst/>
              <a:latin typeface="Proxima Nov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76" y="532785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100" dirty="0">
                <a:latin typeface="Proxima Nova"/>
              </a:rPr>
              <a:t>S. Barreiro, P. Valente, H. </a:t>
            </a:r>
            <a:r>
              <a:rPr lang="en-US" altLang="zh-CN" sz="1100" dirty="0" err="1">
                <a:latin typeface="Proxima Nova"/>
              </a:rPr>
              <a:t>Failache</a:t>
            </a:r>
            <a:r>
              <a:rPr lang="en-US" altLang="zh-CN" sz="1100" dirty="0">
                <a:latin typeface="Proxima Nova"/>
              </a:rPr>
              <a:t>, and A. Lezama</a:t>
            </a:r>
          </a:p>
          <a:p>
            <a:r>
              <a:rPr lang="en-US" altLang="zh-CN" sz="1100" dirty="0">
                <a:latin typeface="Proxima Nova"/>
              </a:rPr>
              <a:t>Phys. Rev. A 84, 033851 – Published 28 September 2011</a:t>
            </a:r>
          </a:p>
        </p:txBody>
      </p:sp>
    </p:spTree>
    <p:extLst>
      <p:ext uri="{BB962C8B-B14F-4D97-AF65-F5344CB8AC3E}">
        <p14:creationId xmlns:p14="http://schemas.microsoft.com/office/powerpoint/2010/main" val="605069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altLang="zh-CN" dirty="0"/>
              <a:t>Homodyne Detection scheme</a:t>
            </a:r>
            <a:endParaRPr lang="zh-CN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149" y="1314797"/>
            <a:ext cx="5491701" cy="248368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122" t="12247" r="10640" b="35997"/>
          <a:stretch/>
        </p:blipFill>
        <p:spPr>
          <a:xfrm>
            <a:off x="5666471" y="2275419"/>
            <a:ext cx="3302758" cy="573206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094" y="4001680"/>
            <a:ext cx="6308835" cy="2723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27592"/>
          <a:stretch/>
        </p:blipFill>
        <p:spPr>
          <a:xfrm>
            <a:off x="-12467" y="3555936"/>
            <a:ext cx="2825087" cy="367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2485137"/>
            <a:ext cx="3289110" cy="36070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437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155" y="0"/>
            <a:ext cx="7886700" cy="1325563"/>
          </a:xfrm>
        </p:spPr>
        <p:txBody>
          <a:bodyPr/>
          <a:lstStyle/>
          <a:p>
            <a:r>
              <a:rPr lang="en-US" altLang="zh-CN" dirty="0"/>
              <a:t>Experimental setup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81" y="1342689"/>
            <a:ext cx="6655297" cy="26965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3954" y="4493583"/>
                <a:ext cx="4212638" cy="1818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SMPM fiber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single-mode polarization-maintaining fiber</a:t>
                </a:r>
              </a:p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sz="1600" dirty="0"/>
                  <a:t> half-wave plate</a:t>
                </a:r>
              </a:p>
              <a:p>
                <a:r>
                  <a:rPr lang="en-US" sz="1600" dirty="0"/>
                  <a:t>GP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 err="1"/>
                  <a:t>Glan</a:t>
                </a:r>
                <a:r>
                  <a:rPr lang="en-US" sz="1600" dirty="0"/>
                  <a:t>-laser polarizer</a:t>
                </a:r>
              </a:p>
              <a:p>
                <a:r>
                  <a:rPr lang="en-US" sz="1600" dirty="0"/>
                  <a:t>PBS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600" dirty="0"/>
                  <a:t> polarizing beam splitter</a:t>
                </a:r>
              </a:p>
              <a:p>
                <a:r>
                  <a:rPr lang="en-US" sz="1600" dirty="0" err="1"/>
                  <a:t>PhR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600" dirty="0"/>
                  <a:t> phase-retarding wave plate</a:t>
                </a:r>
              </a:p>
              <a:p>
                <a:r>
                  <a:rPr lang="en-US" sz="1600" dirty="0"/>
                  <a:t>BPD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600" dirty="0"/>
                  <a:t> balanced photodetector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54" y="4493583"/>
                <a:ext cx="4212638" cy="1818896"/>
              </a:xfrm>
              <a:prstGeom prst="rect">
                <a:avLst/>
              </a:prstGeom>
              <a:blipFill>
                <a:blip r:embed="rId3"/>
                <a:stretch>
                  <a:fillRect l="-4776" t="-1003" b="-33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5203419" y="4579596"/>
            <a:ext cx="3847816" cy="16468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dirty="0"/>
              <a:t>Parameters affect squeezing:</a:t>
            </a:r>
          </a:p>
          <a:p>
            <a:pPr marL="0" indent="0">
              <a:buNone/>
            </a:pPr>
            <a:r>
              <a:rPr lang="en-US" altLang="zh-CN" sz="1800" dirty="0"/>
              <a:t>Pump beam intensity</a:t>
            </a:r>
          </a:p>
          <a:p>
            <a:pPr marL="0" indent="0">
              <a:buNone/>
            </a:pPr>
            <a:r>
              <a:rPr lang="en-US" altLang="zh-CN" sz="1800" dirty="0"/>
              <a:t>Beam size</a:t>
            </a:r>
          </a:p>
          <a:p>
            <a:pPr marL="0" indent="0">
              <a:buNone/>
            </a:pPr>
            <a:r>
              <a:rPr lang="en-US" altLang="zh-CN" sz="1800" dirty="0"/>
              <a:t>Atomic density of medium</a:t>
            </a:r>
          </a:p>
          <a:p>
            <a:pPr marL="0" indent="0">
              <a:buNone/>
            </a:pPr>
            <a:r>
              <a:rPr lang="en-US" altLang="zh-CN" sz="1800" dirty="0"/>
              <a:t>Beam focus position in the cell</a:t>
            </a:r>
          </a:p>
          <a:p>
            <a:pPr marL="0" indent="0">
              <a:buNone/>
            </a:pPr>
            <a:endParaRPr lang="zh-CN" alt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670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155" y="0"/>
            <a:ext cx="7886700" cy="1325563"/>
          </a:xfrm>
        </p:spPr>
        <p:txBody>
          <a:bodyPr/>
          <a:lstStyle/>
          <a:p>
            <a:r>
              <a:rPr lang="en-US" altLang="zh-CN" dirty="0"/>
              <a:t>Experimental setup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81" y="1342689"/>
            <a:ext cx="6655297" cy="26965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3954" y="4493583"/>
                <a:ext cx="4212638" cy="1818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SMPM fiber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single-mode polarization-maintaining fiber</a:t>
                </a:r>
              </a:p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sz="1600" dirty="0"/>
                  <a:t> half-wave plate</a:t>
                </a:r>
              </a:p>
              <a:p>
                <a:r>
                  <a:rPr lang="en-US" sz="1600" dirty="0"/>
                  <a:t>GP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 err="1"/>
                  <a:t>Glan</a:t>
                </a:r>
                <a:r>
                  <a:rPr lang="en-US" sz="1600" dirty="0"/>
                  <a:t>-laser polarizer</a:t>
                </a:r>
              </a:p>
              <a:p>
                <a:r>
                  <a:rPr lang="en-US" sz="1600" dirty="0"/>
                  <a:t>PBS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600" dirty="0"/>
                  <a:t> polarizing beam splitter</a:t>
                </a:r>
              </a:p>
              <a:p>
                <a:r>
                  <a:rPr lang="en-US" sz="1600" dirty="0" err="1"/>
                  <a:t>PhR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600" dirty="0"/>
                  <a:t> phase-retarding wave plate</a:t>
                </a:r>
              </a:p>
              <a:p>
                <a:r>
                  <a:rPr lang="en-US" sz="1600" dirty="0"/>
                  <a:t>BPD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600" dirty="0"/>
                  <a:t> balanced photodetector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54" y="4493583"/>
                <a:ext cx="4212638" cy="1818896"/>
              </a:xfrm>
              <a:prstGeom prst="rect">
                <a:avLst/>
              </a:prstGeom>
              <a:blipFill>
                <a:blip r:embed="rId3"/>
                <a:stretch>
                  <a:fillRect l="-4776" t="-1003" b="-33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5203419" y="4579596"/>
            <a:ext cx="3847816" cy="16468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dirty="0"/>
              <a:t>Parameters affect squeezing:</a:t>
            </a:r>
          </a:p>
          <a:p>
            <a:pPr marL="0" indent="0">
              <a:buNone/>
            </a:pPr>
            <a:r>
              <a:rPr lang="en-US" altLang="zh-CN" sz="1800" dirty="0"/>
              <a:t>Pump beam intensity</a:t>
            </a:r>
          </a:p>
          <a:p>
            <a:pPr marL="0" indent="0">
              <a:buNone/>
            </a:pPr>
            <a:r>
              <a:rPr lang="en-US" altLang="zh-CN" sz="1800" dirty="0">
                <a:solidFill>
                  <a:srgbClr val="FF0000"/>
                </a:solidFill>
              </a:rPr>
              <a:t>Beam size</a:t>
            </a:r>
          </a:p>
          <a:p>
            <a:pPr marL="0" indent="0">
              <a:buNone/>
            </a:pPr>
            <a:r>
              <a:rPr lang="en-US" altLang="zh-CN" sz="1800" dirty="0"/>
              <a:t>Atomic density of medium</a:t>
            </a:r>
          </a:p>
          <a:p>
            <a:pPr marL="0" indent="0">
              <a:buNone/>
            </a:pPr>
            <a:r>
              <a:rPr lang="en-US" altLang="zh-CN" sz="1800" dirty="0"/>
              <a:t>Beam focus position in the cell</a:t>
            </a:r>
          </a:p>
          <a:p>
            <a:pPr marL="0" indent="0">
              <a:buNone/>
            </a:pPr>
            <a:endParaRPr lang="zh-CN" alt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221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altLang="zh-CN" dirty="0"/>
              <a:t>Spatial modes of light</a:t>
            </a:r>
            <a:endParaRPr lang="zh-CN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50" y="2185035"/>
            <a:ext cx="3259621" cy="244322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14" y="2240960"/>
            <a:ext cx="3174603" cy="23873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1580760" y="4875216"/>
            <a:ext cx="343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Hermite Gaussian modes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5427747" y="4875216"/>
            <a:ext cx="343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Laguerre Gaussian modes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6125-BC1F-4E77-A952-928FBD35ACBA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401699"/>
            <a:ext cx="354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Figure source: Wikipedia page-Gaussian beam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02814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2642</TotalTime>
  <Words>1107</Words>
  <Application>Microsoft Office PowerPoint</Application>
  <PresentationFormat>On-screen Show (4:3)</PresentationFormat>
  <Paragraphs>222</Paragraphs>
  <Slides>38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Proxima Nova</vt:lpstr>
      <vt:lpstr>等线</vt:lpstr>
      <vt:lpstr>等线 Light</vt:lpstr>
      <vt:lpstr>Arial</vt:lpstr>
      <vt:lpstr>Cambria Math</vt:lpstr>
      <vt:lpstr>Office Theme</vt:lpstr>
      <vt:lpstr>Study of Spatial Structure of a Squeezed Vacuum Field</vt:lpstr>
      <vt:lpstr>Outline</vt:lpstr>
      <vt:lpstr>Squeezed field</vt:lpstr>
      <vt:lpstr>Why one should care about squeezed field</vt:lpstr>
      <vt:lpstr>Polarization self rotation effect</vt:lpstr>
      <vt:lpstr>Homodyne Detection scheme</vt:lpstr>
      <vt:lpstr>Experimental setup</vt:lpstr>
      <vt:lpstr>Experimental setup</vt:lpstr>
      <vt:lpstr>Spatial modes of light</vt:lpstr>
      <vt:lpstr>Self-focusing of beam</vt:lpstr>
      <vt:lpstr>Correlation between self squeezing and squeezing</vt:lpstr>
      <vt:lpstr>Interferometric scheme of detection</vt:lpstr>
      <vt:lpstr>Circular beam mask</vt:lpstr>
      <vt:lpstr>Circular beam mask</vt:lpstr>
      <vt:lpstr>“Telescope”</vt:lpstr>
      <vt:lpstr>Iris transmission fixed</vt:lpstr>
      <vt:lpstr>PowerPoint Presentation</vt:lpstr>
      <vt:lpstr>Theoretical explanation</vt:lpstr>
      <vt:lpstr>Iris size fixed</vt:lpstr>
      <vt:lpstr>Optical depth study – multipass</vt:lpstr>
      <vt:lpstr>Squeezing dependence on optical depth</vt:lpstr>
      <vt:lpstr>Squeezing dependence on optical depth</vt:lpstr>
      <vt:lpstr>Two cells</vt:lpstr>
      <vt:lpstr>Entangled position</vt:lpstr>
      <vt:lpstr>Spatial light modulator</vt:lpstr>
      <vt:lpstr>Change beam shape with SLM-phase modulation</vt:lpstr>
      <vt:lpstr>Change of pump</vt:lpstr>
      <vt:lpstr>Feedback loop and Optimization algorithm</vt:lpstr>
      <vt:lpstr>Optimized squeezing</vt:lpstr>
      <vt:lpstr>Change of Local Oscillator</vt:lpstr>
      <vt:lpstr>Direct observation of beam</vt:lpstr>
      <vt:lpstr>Noise calibration in a coherent beam</vt:lpstr>
      <vt:lpstr>Noise statistics</vt:lpstr>
      <vt:lpstr>Noise in a local oscillator</vt:lpstr>
      <vt:lpstr>Squeezed field </vt:lpstr>
      <vt:lpstr>Noise structure in a squeezed vacuum field</vt:lpstr>
      <vt:lpstr>Conclusions</vt:lpstr>
      <vt:lpstr>Acknowledgment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Spatial Structure of a Squeezed Vacuum Field</dc:title>
  <dc:creator>Morpheus</dc:creator>
  <cp:lastModifiedBy>Morpheus</cp:lastModifiedBy>
  <cp:revision>241</cp:revision>
  <dcterms:created xsi:type="dcterms:W3CDTF">2017-03-07T21:54:03Z</dcterms:created>
  <dcterms:modified xsi:type="dcterms:W3CDTF">2017-03-14T18:33:44Z</dcterms:modified>
</cp:coreProperties>
</file>