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1" r:id="rId3"/>
    <p:sldId id="281" r:id="rId4"/>
    <p:sldId id="299" r:id="rId5"/>
    <p:sldId id="265" r:id="rId6"/>
    <p:sldId id="264" r:id="rId7"/>
    <p:sldId id="280" r:id="rId8"/>
    <p:sldId id="313" r:id="rId9"/>
    <p:sldId id="270" r:id="rId10"/>
    <p:sldId id="312" r:id="rId11"/>
    <p:sldId id="314" r:id="rId12"/>
    <p:sldId id="261" r:id="rId13"/>
    <p:sldId id="273" r:id="rId14"/>
    <p:sldId id="318" r:id="rId15"/>
    <p:sldId id="316" r:id="rId16"/>
    <p:sldId id="317" r:id="rId17"/>
    <p:sldId id="311" r:id="rId18"/>
    <p:sldId id="257" r:id="rId19"/>
    <p:sldId id="315" r:id="rId20"/>
    <p:sldId id="283" r:id="rId21"/>
    <p:sldId id="286" r:id="rId22"/>
    <p:sldId id="285" r:id="rId23"/>
    <p:sldId id="275" r:id="rId24"/>
    <p:sldId id="260" r:id="rId25"/>
    <p:sldId id="274" r:id="rId26"/>
    <p:sldId id="277" r:id="rId27"/>
    <p:sldId id="258" r:id="rId28"/>
    <p:sldId id="310" r:id="rId29"/>
    <p:sldId id="278" r:id="rId30"/>
    <p:sldId id="319" r:id="rId31"/>
    <p:sldId id="293" r:id="rId32"/>
    <p:sldId id="306" r:id="rId33"/>
    <p:sldId id="291" r:id="rId34"/>
    <p:sldId id="305" r:id="rId35"/>
    <p:sldId id="308" r:id="rId36"/>
    <p:sldId id="298" r:id="rId37"/>
    <p:sldId id="300" r:id="rId38"/>
    <p:sldId id="301" r:id="rId39"/>
    <p:sldId id="302" r:id="rId40"/>
    <p:sldId id="303" r:id="rId41"/>
    <p:sldId id="304" r:id="rId42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E77CC84-0554-4406-A6E7-85452B9E758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B58CD51-0AA3-41C1-B6EB-5A793455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7468B5D-2D8E-4BEA-92FA-E2704B91724B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4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A68C7B-548E-4587-8A3C-09E6AF71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8C7B-548E-4587-8A3C-09E6AF7137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8C7B-548E-4587-8A3C-09E6AF7137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3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8C7B-548E-4587-8A3C-09E6AF7137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3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1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251C-6CA7-45C3-9FE7-A9A4A810CF9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E80E-FB5F-4771-BA39-7377AB21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3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0.png"/><Relationship Id="rId7" Type="http://schemas.openxmlformats.org/officeDocument/2006/relationships/image" Target="../media/image3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0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470025"/>
          </a:xfrm>
        </p:spPr>
        <p:txBody>
          <a:bodyPr>
            <a:noAutofit/>
          </a:bodyPr>
          <a:lstStyle/>
          <a:p>
            <a:r>
              <a:rPr lang="en-US" sz="3200" dirty="0"/>
              <a:t>Propagation of quantum </a:t>
            </a:r>
            <a:r>
              <a:rPr lang="en-US" sz="3200" dirty="0" smtClean="0"/>
              <a:t>optical fields </a:t>
            </a:r>
            <a:r>
              <a:rPr lang="en-US" sz="3200" dirty="0"/>
              <a:t>under </a:t>
            </a:r>
            <a:r>
              <a:rPr lang="en-US" sz="3200" dirty="0" smtClean="0"/>
              <a:t>the conditions of multi-photon </a:t>
            </a:r>
            <a:r>
              <a:rPr lang="en-US" sz="3200" dirty="0"/>
              <a:t>resonances in </a:t>
            </a:r>
            <a:r>
              <a:rPr lang="en-US" sz="3200" dirty="0" smtClean="0"/>
              <a:t>a coherent </a:t>
            </a:r>
            <a:r>
              <a:rPr lang="en-US" sz="3200" dirty="0"/>
              <a:t>atomic vapor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5344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  <a:cs typeface="Vijaya" pitchFamily="34" charset="0"/>
              </a:rPr>
              <a:t>Gleb Romanov</a:t>
            </a:r>
          </a:p>
          <a:p>
            <a:r>
              <a:rPr lang="en-US" sz="2400" dirty="0" smtClean="0">
                <a:latin typeface="+mj-lt"/>
                <a:cs typeface="Vijaya" pitchFamily="34" charset="0"/>
              </a:rPr>
              <a:t>3/12/2013</a:t>
            </a:r>
            <a:endParaRPr lang="en-US" sz="2400" dirty="0">
              <a:latin typeface="+mj-lt"/>
              <a:cs typeface="Vijay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3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Detection of squeezed vacuum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630307"/>
            <a:ext cx="2209800" cy="2350532"/>
            <a:chOff x="4191000" y="597932"/>
            <a:chExt cx="4419600" cy="4701064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1538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18900000">
              <a:off x="6640046" y="2648992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5800" y="597932"/>
              <a:ext cx="238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vacuum state</a:t>
              </a:r>
              <a:endParaRPr lang="en-US" dirty="0"/>
            </a:p>
          </p:txBody>
        </p:sp>
      </p:grp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 flipV="1">
            <a:off x="3124200" y="1899275"/>
            <a:ext cx="3200400" cy="3352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>
          <a:xfrm flipV="1">
            <a:off x="3352800" y="137975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01940" y="1621793"/>
            <a:ext cx="0" cy="55201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4586288" y="1752600"/>
            <a:ext cx="290512" cy="266700"/>
            <a:chOff x="106443780" y="112105440"/>
            <a:chExt cx="289560" cy="266700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06443780" y="112105440"/>
              <a:ext cx="289560" cy="2667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AutoShape 16"/>
            <p:cNvCxnSpPr>
              <a:cxnSpLocks noChangeShapeType="1"/>
            </p:cNvCxnSpPr>
            <p:nvPr/>
          </p:nvCxnSpPr>
          <p:spPr bwMode="auto">
            <a:xfrm flipV="1">
              <a:off x="106443780" y="112105440"/>
              <a:ext cx="289560" cy="26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572000" y="2027237"/>
            <a:ext cx="762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PBS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67850" y="274948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716990" y="2743200"/>
            <a:ext cx="7735" cy="102286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429000" y="3962400"/>
            <a:ext cx="2209800" cy="2286000"/>
            <a:chOff x="-152400" y="674132"/>
            <a:chExt cx="4419600" cy="4572000"/>
          </a:xfrm>
        </p:grpSpPr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49" idx="0"/>
              <a:endCxn id="49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9" idx="3"/>
              <a:endCxn id="49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7500" b="-935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1538" b="-9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/>
            <p:cNvSpPr/>
            <p:nvPr/>
          </p:nvSpPr>
          <p:spPr>
            <a:xfrm>
              <a:off x="2255520" y="29529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2400" y="674132"/>
              <a:ext cx="2359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Coherent vacuum state</a:t>
              </a:r>
              <a:endParaRPr lang="en-US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 flipV="1">
            <a:off x="5487050" y="137788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936190" y="1371600"/>
            <a:ext cx="7735" cy="102286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6400800" y="685800"/>
            <a:ext cx="2209800" cy="2286000"/>
            <a:chOff x="-152400" y="674132"/>
            <a:chExt cx="4419600" cy="4572000"/>
          </a:xfrm>
        </p:grpSpPr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0"/>
              <a:endCxn id="71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71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7500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/>
            <p:cNvSpPr/>
            <p:nvPr/>
          </p:nvSpPr>
          <p:spPr>
            <a:xfrm>
              <a:off x="2255520" y="29529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400" y="674132"/>
              <a:ext cx="2359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Coherent vacuum state</a:t>
              </a:r>
              <a:endParaRPr lang="en-US" dirty="0"/>
            </a:p>
          </p:txBody>
        </p:sp>
      </p:grpSp>
      <p:cxnSp>
        <p:nvCxnSpPr>
          <p:cNvPr id="85" name="AutoShape 13"/>
          <p:cNvCxnSpPr>
            <a:cxnSpLocks noChangeShapeType="1"/>
          </p:cNvCxnSpPr>
          <p:nvPr/>
        </p:nvCxnSpPr>
        <p:spPr bwMode="auto">
          <a:xfrm flipH="1">
            <a:off x="4724725" y="2286000"/>
            <a:ext cx="6819" cy="30582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Detection of squeezed vacuum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630307"/>
            <a:ext cx="2209800" cy="2350532"/>
            <a:chOff x="4191000" y="597932"/>
            <a:chExt cx="4419600" cy="4701064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1538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18900000">
              <a:off x="6640046" y="2648992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5800" y="597932"/>
              <a:ext cx="238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vacuum state</a:t>
              </a:r>
              <a:endParaRPr lang="en-US" dirty="0"/>
            </a:p>
          </p:txBody>
        </p:sp>
      </p:grp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 flipV="1">
            <a:off x="3124200" y="1899275"/>
            <a:ext cx="3200400" cy="3352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>
          <a:xfrm flipV="1">
            <a:off x="3352800" y="137975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01940" y="1621793"/>
            <a:ext cx="0" cy="55201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4586288" y="1752600"/>
            <a:ext cx="290512" cy="266700"/>
            <a:chOff x="106443780" y="112105440"/>
            <a:chExt cx="289560" cy="266700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06443780" y="112105440"/>
              <a:ext cx="289560" cy="2667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AutoShape 16"/>
            <p:cNvCxnSpPr>
              <a:cxnSpLocks noChangeShapeType="1"/>
            </p:cNvCxnSpPr>
            <p:nvPr/>
          </p:nvCxnSpPr>
          <p:spPr bwMode="auto">
            <a:xfrm flipV="1">
              <a:off x="106443780" y="112105440"/>
              <a:ext cx="289560" cy="26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572000" y="2027237"/>
            <a:ext cx="762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PBS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487050" y="137788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936190" y="1371600"/>
            <a:ext cx="7735" cy="102286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6400800" y="685800"/>
            <a:ext cx="2209800" cy="2286000"/>
            <a:chOff x="-152400" y="674132"/>
            <a:chExt cx="4419600" cy="4572000"/>
          </a:xfrm>
        </p:grpSpPr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0"/>
              <a:endCxn id="71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71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7500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/>
            <p:cNvSpPr/>
            <p:nvPr/>
          </p:nvSpPr>
          <p:spPr>
            <a:xfrm>
              <a:off x="2255520" y="29529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400" y="674132"/>
              <a:ext cx="2359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Coherent vacuum state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" name="Picture 2" descr="C:\Users\hellok\Desktop\noise_samp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93" y="3048000"/>
            <a:ext cx="480576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Beam </a:t>
            </a:r>
            <a:r>
              <a:rPr lang="en-US" sz="2800" dirty="0"/>
              <a:t>splitter </a:t>
            </a:r>
            <a:r>
              <a:rPr lang="en-US" sz="2800" dirty="0" smtClean="0"/>
              <a:t>model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685800"/>
                <a:ext cx="6127768" cy="260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+,</m:t>
                                    </m:r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−,</m:t>
                                    </m:r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+,</m:t>
                                    </m:r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−,</m:t>
                                    </m:r>
                                    <m:r>
                                      <a:rPr lang="en-US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−(</m:t>
                                </m:r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1−(</m:t>
                                </m:r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kumimoji="0" lang="en-US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±</m:t>
                        </m:r>
                      </m:sub>
                    </m:sSub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𝑇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𝜔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±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𝑇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(−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𝜔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))</m:t>
                    </m:r>
                  </m:oMath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	 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𝑇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𝜔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– normalized transmission at the frequency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	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- input noise variance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- output noise variance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5800"/>
                <a:ext cx="6127768" cy="2608727"/>
              </a:xfrm>
              <a:prstGeom prst="rect">
                <a:avLst/>
              </a:prstGeom>
              <a:blipFill rotWithShape="1">
                <a:blip r:embed="rId3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3650"/>
            <a:ext cx="7235345" cy="335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+mj-lt"/>
              </a:rPr>
              <a:t>Eugeniy E. Mikhailov</a:t>
            </a:r>
            <a:r>
              <a:rPr lang="da-DK" dirty="0" smtClean="0">
                <a:latin typeface="+mj-lt"/>
              </a:rPr>
              <a:t> </a:t>
            </a:r>
            <a:r>
              <a:rPr lang="da-DK" dirty="0">
                <a:latin typeface="+mj-lt"/>
              </a:rPr>
              <a:t>et al., </a:t>
            </a:r>
            <a:r>
              <a:rPr lang="da-DK" dirty="0" smtClean="0">
                <a:latin typeface="+mj-lt"/>
              </a:rPr>
              <a:t>PRA 73, 053810 (2006)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2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Electromagnetically induced transparency (EIT)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1295400"/>
            <a:ext cx="1634738" cy="2426732"/>
            <a:chOff x="498861" y="1125898"/>
            <a:chExt cx="1634738" cy="24267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6799" y="1430698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23999" y="2649898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599" y="3183298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66799" y="1278298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52599" y="1125898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752599" y="1430698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752599" y="127829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752599" y="1137566"/>
                  <a:ext cx="370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599" y="1137566"/>
                  <a:ext cx="37003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40609" y="2573698"/>
                  <a:ext cx="7119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609" y="2573698"/>
                  <a:ext cx="7119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8861" y="3183298"/>
                  <a:ext cx="7448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61" y="3183298"/>
                  <a:ext cx="7448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6676" y="1366166"/>
                  <a:ext cx="7187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 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76" y="1366166"/>
                  <a:ext cx="71872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1523999" y="1447800"/>
              <a:ext cx="304800" cy="1219200"/>
            </a:xfrm>
            <a:prstGeom prst="straightConnector1">
              <a:avLst/>
            </a:prstGeom>
            <a:ln w="38100" cmpd="dbl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914400" y="1278298"/>
              <a:ext cx="380999" cy="1886339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611161" y="1823366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61" y="1823366"/>
                  <a:ext cx="39466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92327" y="1975766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27" y="1975766"/>
                  <a:ext cx="35067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" descr="C:\Users\hellok\Documents\Research\2013.01 SPIE proceedings\eit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4949200" cy="49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6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553200" cy="4038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Squeezed states of light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r>
              <a:rPr lang="en-US" sz="2400" dirty="0" smtClean="0"/>
              <a:t>Previous experiment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Hyper-fine EIT filtering experiment</a:t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“Fast” squeezing experiment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Future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The atoms: </a:t>
            </a:r>
            <a:r>
              <a:rPr lang="en-US" sz="3600" baseline="30000" dirty="0" smtClean="0">
                <a:solidFill>
                  <a:schemeClr val="tx1"/>
                </a:solidFill>
              </a:rPr>
              <a:t>87</a:t>
            </a:r>
            <a:r>
              <a:rPr lang="en-US" sz="3600" dirty="0" smtClean="0">
                <a:solidFill>
                  <a:schemeClr val="tx1"/>
                </a:solidFill>
              </a:rPr>
              <a:t>Rb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14061" y="29718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71261" y="41910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56861" y="4724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14061" y="28194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99861" y="26670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99861" y="29718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99861" y="28194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99861" y="2678668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861" y="2678668"/>
                <a:ext cx="37003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87871" y="4114800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71" y="4114800"/>
                <a:ext cx="71199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46123" y="4724400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23" y="4724400"/>
                <a:ext cx="7448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23938" y="2907268"/>
                <a:ext cx="71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38" y="2907268"/>
                <a:ext cx="71872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2271261" y="2971800"/>
            <a:ext cx="304800" cy="1219200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61662" y="2819400"/>
            <a:ext cx="380999" cy="18863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58423" y="3364468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423" y="3364468"/>
                <a:ext cx="39466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39589" y="351686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89" y="3516868"/>
                <a:ext cx="35067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43000" y="1905000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model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62400" y="48768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48768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48768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77000" y="48768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15200" y="48768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7000" y="54102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81800" y="4876800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68962" y="4953000"/>
                <a:ext cx="623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62" y="4953000"/>
                <a:ext cx="62318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638800" y="54102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00600" y="54102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77200" y="464820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F=2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517713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F=1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781800" y="2817167"/>
            <a:ext cx="838200" cy="2059633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43600" y="2819400"/>
            <a:ext cx="838200" cy="2059633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2400" y="2819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00600" y="2819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38800" y="2819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77000" y="2819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15200" y="2819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077200" y="259080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F`=2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05400" y="2819400"/>
            <a:ext cx="838200" cy="2059633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267202" y="2667000"/>
            <a:ext cx="838198" cy="21911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11562" y="26670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97362" y="25146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497362" y="28194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97362" y="26670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97362" y="2526268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362" y="2526268"/>
                <a:ext cx="37003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>
            <a:off x="4267200" y="2819400"/>
            <a:ext cx="838200" cy="2059633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47225" y="1900535"/>
            <a:ext cx="1558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atoms</a:t>
            </a:r>
            <a:endParaRPr lang="en-US" sz="2400" dirty="0"/>
          </a:p>
        </p:txBody>
      </p:sp>
      <p:sp>
        <p:nvSpPr>
          <p:cNvPr id="59" name="5-Point Star 58"/>
          <p:cNvSpPr/>
          <p:nvPr/>
        </p:nvSpPr>
        <p:spPr>
          <a:xfrm>
            <a:off x="4038600" y="4724400"/>
            <a:ext cx="91440" cy="914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4876800" y="5257800"/>
            <a:ext cx="91440" cy="914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5715000" y="5257800"/>
            <a:ext cx="91440" cy="914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6553200" y="5257800"/>
            <a:ext cx="91440" cy="914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433061" y="4572000"/>
            <a:ext cx="91440" cy="914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1371600" y="5775960"/>
            <a:ext cx="91440" cy="9144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506027" y="5650468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populated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5650468"/>
            <a:ext cx="265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(Zeeman structure shown)</a:t>
            </a:r>
            <a:endParaRPr lang="en-US" dirty="0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Previous experiment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ellok\Documents\Reports\2012 Annual progress report\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393"/>
            <a:ext cx="9144000" cy="48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Sample data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086600" y="2819400"/>
            <a:ext cx="533400" cy="129540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086600" y="4953000"/>
            <a:ext cx="533400" cy="91440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98671" y="3276600"/>
                <a:ext cx="478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71" y="3276600"/>
                <a:ext cx="47852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98671" y="5193268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671" y="5193268"/>
                <a:ext cx="4838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Previous experiment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553200" cy="4038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Squeezed states of light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Previous experiment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/>
              <a:t>Hyper-fine EIT filtering experiment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“Fast” squeezing experiment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Future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Experimental setup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0" y="6488668"/>
                <a:ext cx="91440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𝐻𝐹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=6.835 </m:t>
                      </m:r>
                      <m:r>
                        <a:rPr lang="en-US" b="0" i="1" smtClean="0">
                          <a:latin typeface="Cambria Math"/>
                        </a:rPr>
                        <m:t>𝐺𝐻𝑧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87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𝑅𝑏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8668"/>
                <a:ext cx="9144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7" name="Group 73"/>
          <p:cNvGrpSpPr>
            <a:grpSpLocks/>
          </p:cNvGrpSpPr>
          <p:nvPr/>
        </p:nvGrpSpPr>
        <p:grpSpPr bwMode="auto">
          <a:xfrm>
            <a:off x="244475" y="1371600"/>
            <a:ext cx="8366125" cy="3648075"/>
            <a:chOff x="106165197" y="108259193"/>
            <a:chExt cx="8366228" cy="3648991"/>
          </a:xfrm>
        </p:grpSpPr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 flipV="1">
              <a:off x="107125399" y="111391974"/>
              <a:ext cx="6611655" cy="58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08" name="Group 75"/>
            <p:cNvGrpSpPr>
              <a:grpSpLocks/>
            </p:cNvGrpSpPr>
            <p:nvPr/>
          </p:nvGrpSpPr>
          <p:grpSpPr bwMode="auto">
            <a:xfrm>
              <a:off x="108762028" y="111254813"/>
              <a:ext cx="289560" cy="266700"/>
              <a:chOff x="106558080" y="112219740"/>
              <a:chExt cx="289560" cy="266700"/>
            </a:xfrm>
          </p:grpSpPr>
          <p:sp>
            <p:nvSpPr>
              <p:cNvPr id="1141" name="Rectangle 76"/>
              <p:cNvSpPr>
                <a:spLocks noChangeArrowheads="1"/>
              </p:cNvSpPr>
              <p:nvPr/>
            </p:nvSpPr>
            <p:spPr bwMode="auto">
              <a:xfrm>
                <a:off x="106558080" y="1122197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0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106558080" y="1122197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9" name="Text Box 78"/>
            <p:cNvSpPr txBox="1">
              <a:spLocks noChangeArrowheads="1"/>
            </p:cNvSpPr>
            <p:nvPr/>
          </p:nvSpPr>
          <p:spPr bwMode="auto">
            <a:xfrm>
              <a:off x="108731548" y="111521513"/>
              <a:ext cx="3886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 Box 79"/>
            <p:cNvSpPr txBox="1">
              <a:spLocks noChangeArrowheads="1"/>
            </p:cNvSpPr>
            <p:nvPr/>
          </p:nvSpPr>
          <p:spPr bwMode="auto">
            <a:xfrm>
              <a:off x="114057928" y="110341085"/>
              <a:ext cx="473497" cy="28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Slave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4" name="AutoShape 80"/>
            <p:cNvCxnSpPr>
              <a:cxnSpLocks noChangeShapeType="1"/>
            </p:cNvCxnSpPr>
            <p:nvPr/>
          </p:nvCxnSpPr>
          <p:spPr bwMode="auto">
            <a:xfrm rot="5400000" flipH="1">
              <a:off x="112320463" y="111415834"/>
              <a:ext cx="206575" cy="21324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05" name="AutoShape 81"/>
            <p:cNvCxnSpPr>
              <a:cxnSpLocks noChangeShapeType="1"/>
            </p:cNvCxnSpPr>
            <p:nvPr/>
          </p:nvCxnSpPr>
          <p:spPr bwMode="auto">
            <a:xfrm flipH="1" flipV="1">
              <a:off x="108890563" y="109321203"/>
              <a:ext cx="8625" cy="206871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11" name="Rectangle 82"/>
            <p:cNvSpPr>
              <a:spLocks noChangeArrowheads="1"/>
            </p:cNvSpPr>
            <p:nvPr/>
          </p:nvSpPr>
          <p:spPr bwMode="auto">
            <a:xfrm>
              <a:off x="113810144" y="109993755"/>
              <a:ext cx="91439" cy="36576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Text Box 83"/>
            <p:cNvSpPr txBox="1">
              <a:spLocks noChangeArrowheads="1"/>
            </p:cNvSpPr>
            <p:nvPr/>
          </p:nvSpPr>
          <p:spPr bwMode="auto">
            <a:xfrm>
              <a:off x="113718704" y="109681335"/>
              <a:ext cx="3886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8" name="AutoShape 84"/>
            <p:cNvCxnSpPr>
              <a:cxnSpLocks noChangeShapeType="1"/>
            </p:cNvCxnSpPr>
            <p:nvPr/>
          </p:nvCxnSpPr>
          <p:spPr bwMode="auto">
            <a:xfrm>
              <a:off x="112976618" y="110154719"/>
              <a:ext cx="1196061" cy="6676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09" name="AutoShape 85"/>
            <p:cNvCxnSpPr>
              <a:cxnSpLocks noChangeShapeType="1"/>
            </p:cNvCxnSpPr>
            <p:nvPr/>
          </p:nvCxnSpPr>
          <p:spPr bwMode="auto">
            <a:xfrm flipH="1">
              <a:off x="112197877" y="110036639"/>
              <a:ext cx="320040" cy="32004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65197" y="108259193"/>
              <a:ext cx="1845962" cy="2237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3" name="Rectangle 87"/>
            <p:cNvSpPr>
              <a:spLocks noChangeArrowheads="1"/>
            </p:cNvSpPr>
            <p:nvPr/>
          </p:nvSpPr>
          <p:spPr bwMode="auto">
            <a:xfrm>
              <a:off x="113023889" y="111230060"/>
              <a:ext cx="91439" cy="36576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Text Box 88"/>
            <p:cNvSpPr txBox="1">
              <a:spLocks noChangeArrowheads="1"/>
            </p:cNvSpPr>
            <p:nvPr/>
          </p:nvSpPr>
          <p:spPr bwMode="auto">
            <a:xfrm>
              <a:off x="113140769" y="108715152"/>
              <a:ext cx="701040" cy="289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control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 Box 89"/>
            <p:cNvSpPr txBox="1">
              <a:spLocks noChangeArrowheads="1"/>
            </p:cNvSpPr>
            <p:nvPr/>
          </p:nvSpPr>
          <p:spPr bwMode="auto">
            <a:xfrm>
              <a:off x="109021290" y="108913605"/>
              <a:ext cx="701040" cy="289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probe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90"/>
            <p:cNvSpPr>
              <a:spLocks noChangeArrowheads="1"/>
            </p:cNvSpPr>
            <p:nvPr/>
          </p:nvSpPr>
          <p:spPr bwMode="auto">
            <a:xfrm>
              <a:off x="108296313" y="111204270"/>
              <a:ext cx="91439" cy="36576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91"/>
            <p:cNvSpPr txBox="1">
              <a:spLocks noChangeArrowheads="1"/>
            </p:cNvSpPr>
            <p:nvPr/>
          </p:nvSpPr>
          <p:spPr bwMode="auto">
            <a:xfrm>
              <a:off x="108204872" y="111574024"/>
              <a:ext cx="3886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0" name="Group 92"/>
            <p:cNvGrpSpPr>
              <a:grpSpLocks/>
            </p:cNvGrpSpPr>
            <p:nvPr/>
          </p:nvGrpSpPr>
          <p:grpSpPr bwMode="auto">
            <a:xfrm>
              <a:off x="106423058" y="111236291"/>
              <a:ext cx="708159" cy="291451"/>
              <a:chOff x="107010370" y="111236291"/>
              <a:chExt cx="708159" cy="291451"/>
            </a:xfrm>
          </p:grpSpPr>
          <p:grpSp>
            <p:nvGrpSpPr>
              <p:cNvPr id="1137" name="Group 93"/>
              <p:cNvGrpSpPr>
                <a:grpSpLocks/>
              </p:cNvGrpSpPr>
              <p:nvPr/>
            </p:nvGrpSpPr>
            <p:grpSpPr bwMode="auto">
              <a:xfrm rot="16200000">
                <a:off x="107227291" y="111028962"/>
                <a:ext cx="274318" cy="708159"/>
                <a:chOff x="107110487" y="110912158"/>
                <a:chExt cx="274318" cy="941765"/>
              </a:xfrm>
            </p:grpSpPr>
            <p:cxnSp>
              <p:nvCxnSpPr>
                <p:cNvPr id="1118" name="AutoShape 94"/>
                <p:cNvCxnSpPr>
                  <a:cxnSpLocks noChangeShapeType="1"/>
                </p:cNvCxnSpPr>
                <p:nvPr/>
              </p:nvCxnSpPr>
              <p:spPr bwMode="auto">
                <a:xfrm rot="-16200000">
                  <a:off x="107231092" y="11113617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39" name="Rectangle 95"/>
                <p:cNvSpPr>
                  <a:spLocks noChangeArrowheads="1"/>
                </p:cNvSpPr>
                <p:nvPr/>
              </p:nvSpPr>
              <p:spPr bwMode="auto">
                <a:xfrm>
                  <a:off x="107110487" y="110912158"/>
                  <a:ext cx="274318" cy="941765"/>
                </a:xfrm>
                <a:prstGeom prst="rect">
                  <a:avLst/>
                </a:prstGeom>
                <a:noFill/>
                <a:ln w="1270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38" name="Text Box 96"/>
              <p:cNvSpPr txBox="1">
                <a:spLocks noChangeArrowheads="1"/>
              </p:cNvSpPr>
              <p:nvPr/>
            </p:nvSpPr>
            <p:spPr bwMode="auto">
              <a:xfrm>
                <a:off x="107153816" y="111236291"/>
                <a:ext cx="508760" cy="291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ECDL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Oval 97"/>
            <p:cNvSpPr>
              <a:spLocks noChangeArrowheads="1"/>
            </p:cNvSpPr>
            <p:nvPr/>
          </p:nvSpPr>
          <p:spPr bwMode="auto">
            <a:xfrm>
              <a:off x="109427963" y="111218098"/>
              <a:ext cx="91439" cy="365760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ext Box 98"/>
            <p:cNvSpPr txBox="1">
              <a:spLocks noChangeArrowheads="1"/>
            </p:cNvSpPr>
            <p:nvPr/>
          </p:nvSpPr>
          <p:spPr bwMode="auto">
            <a:xfrm>
              <a:off x="109348394" y="110945989"/>
              <a:ext cx="373380" cy="37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99"/>
            <p:cNvSpPr>
              <a:spLocks noChangeArrowheads="1"/>
            </p:cNvSpPr>
            <p:nvPr/>
          </p:nvSpPr>
          <p:spPr bwMode="auto">
            <a:xfrm>
              <a:off x="110700823" y="111226888"/>
              <a:ext cx="91439" cy="365760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Text Box 100"/>
            <p:cNvSpPr txBox="1">
              <a:spLocks noChangeArrowheads="1"/>
            </p:cNvSpPr>
            <p:nvPr/>
          </p:nvSpPr>
          <p:spPr bwMode="auto">
            <a:xfrm>
              <a:off x="110621254" y="110954779"/>
              <a:ext cx="373380" cy="37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101"/>
            <p:cNvSpPr>
              <a:spLocks noChangeArrowheads="1"/>
            </p:cNvSpPr>
            <p:nvPr/>
          </p:nvSpPr>
          <p:spPr bwMode="auto">
            <a:xfrm>
              <a:off x="109887785" y="111204198"/>
              <a:ext cx="471882" cy="365760"/>
            </a:xfrm>
            <a:prstGeom prst="rect">
              <a:avLst/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Text Box 102"/>
            <p:cNvSpPr txBox="1">
              <a:spLocks noChangeArrowheads="1"/>
            </p:cNvSpPr>
            <p:nvPr/>
          </p:nvSpPr>
          <p:spPr bwMode="auto">
            <a:xfrm>
              <a:off x="109910367" y="111236290"/>
              <a:ext cx="495411" cy="31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EOM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ext Box 103"/>
            <p:cNvSpPr txBox="1">
              <a:spLocks noChangeArrowheads="1"/>
            </p:cNvSpPr>
            <p:nvPr/>
          </p:nvSpPr>
          <p:spPr bwMode="auto">
            <a:xfrm>
              <a:off x="112813703" y="111603384"/>
              <a:ext cx="562156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Etalon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AutoShape 104"/>
            <p:cNvSpPr>
              <a:spLocks noChangeArrowheads="1"/>
            </p:cNvSpPr>
            <p:nvPr/>
          </p:nvSpPr>
          <p:spPr bwMode="auto">
            <a:xfrm rot="5400000">
              <a:off x="113592467" y="111356565"/>
              <a:ext cx="260304" cy="126815"/>
            </a:xfrm>
            <a:prstGeom prst="triangle">
              <a:avLst>
                <a:gd name="adj" fmla="val 50000"/>
              </a:avLst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29" name="AutoShape 105"/>
            <p:cNvCxnSpPr>
              <a:cxnSpLocks noChangeShapeType="1"/>
            </p:cNvCxnSpPr>
            <p:nvPr/>
          </p:nvCxnSpPr>
          <p:spPr bwMode="auto">
            <a:xfrm flipV="1">
              <a:off x="112378985" y="111466230"/>
              <a:ext cx="1365536" cy="58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30" name="AutoShape 106"/>
            <p:cNvCxnSpPr>
              <a:cxnSpLocks noChangeShapeType="1"/>
            </p:cNvCxnSpPr>
            <p:nvPr/>
          </p:nvCxnSpPr>
          <p:spPr bwMode="auto">
            <a:xfrm flipH="1" flipV="1">
              <a:off x="113737010" y="111384435"/>
              <a:ext cx="1951" cy="8476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31" name="AutoShape 107"/>
            <p:cNvCxnSpPr>
              <a:cxnSpLocks noChangeShapeType="1"/>
            </p:cNvCxnSpPr>
            <p:nvPr/>
          </p:nvCxnSpPr>
          <p:spPr bwMode="auto">
            <a:xfrm flipH="1" flipV="1">
              <a:off x="112375413" y="110203066"/>
              <a:ext cx="1950" cy="1261103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32" name="AutoShape 108"/>
            <p:cNvCxnSpPr>
              <a:cxnSpLocks noChangeShapeType="1"/>
            </p:cNvCxnSpPr>
            <p:nvPr/>
          </p:nvCxnSpPr>
          <p:spPr bwMode="auto">
            <a:xfrm>
              <a:off x="112373145" y="110186178"/>
              <a:ext cx="1792701" cy="6089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120" name="Group 109"/>
            <p:cNvGrpSpPr>
              <a:grpSpLocks/>
            </p:cNvGrpSpPr>
            <p:nvPr/>
          </p:nvGrpSpPr>
          <p:grpSpPr bwMode="auto">
            <a:xfrm>
              <a:off x="112908435" y="110051155"/>
              <a:ext cx="642724" cy="274318"/>
              <a:chOff x="112915109" y="110051155"/>
              <a:chExt cx="642724" cy="274318"/>
            </a:xfrm>
          </p:grpSpPr>
          <p:grpSp>
            <p:nvGrpSpPr>
              <p:cNvPr id="1127" name="Group 110"/>
              <p:cNvGrpSpPr>
                <a:grpSpLocks/>
              </p:cNvGrpSpPr>
              <p:nvPr/>
            </p:nvGrpSpPr>
            <p:grpSpPr bwMode="auto">
              <a:xfrm rot="5400000">
                <a:off x="112907016" y="110093459"/>
                <a:ext cx="189444" cy="173258"/>
                <a:chOff x="106443780" y="112105440"/>
                <a:chExt cx="289560" cy="266700"/>
              </a:xfrm>
            </p:grpSpPr>
            <p:sp>
              <p:nvSpPr>
                <p:cNvPr id="11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106443780" y="112105440"/>
                  <a:ext cx="289560" cy="266700"/>
                </a:xfrm>
                <a:prstGeom prst="rect">
                  <a:avLst/>
                </a:prstGeom>
                <a:noFill/>
                <a:ln w="1270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136" name="AutoShape 1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6443780" y="112105440"/>
                  <a:ext cx="289560" cy="26102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28" name="Rectangle 113"/>
              <p:cNvSpPr>
                <a:spLocks noChangeArrowheads="1"/>
              </p:cNvSpPr>
              <p:nvPr/>
            </p:nvSpPr>
            <p:spPr bwMode="auto">
              <a:xfrm rot="16200000">
                <a:off x="113090743" y="110051154"/>
                <a:ext cx="274318" cy="274320"/>
              </a:xfrm>
              <a:prstGeom prst="rect">
                <a:avLst/>
              </a:prstGeom>
              <a:solidFill>
                <a:srgbClr val="7F7F7F"/>
              </a:solidFill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33" name="Group 114"/>
              <p:cNvGrpSpPr>
                <a:grpSpLocks/>
              </p:cNvGrpSpPr>
              <p:nvPr/>
            </p:nvGrpSpPr>
            <p:grpSpPr bwMode="auto">
              <a:xfrm>
                <a:off x="113368389" y="110094293"/>
                <a:ext cx="189444" cy="173258"/>
                <a:chOff x="106618484" y="112281385"/>
                <a:chExt cx="289560" cy="266700"/>
              </a:xfrm>
            </p:grpSpPr>
            <p:sp>
              <p:nvSpPr>
                <p:cNvPr id="1134" name="Rectangle 115"/>
                <p:cNvSpPr>
                  <a:spLocks noChangeArrowheads="1"/>
                </p:cNvSpPr>
                <p:nvPr/>
              </p:nvSpPr>
              <p:spPr bwMode="auto">
                <a:xfrm>
                  <a:off x="106618484" y="112281385"/>
                  <a:ext cx="289560" cy="266700"/>
                </a:xfrm>
                <a:prstGeom prst="rect">
                  <a:avLst/>
                </a:prstGeom>
                <a:noFill/>
                <a:ln w="1270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140" name="AutoShape 1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6618484" y="112281385"/>
                  <a:ext cx="289560" cy="261026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121" name="Group 117"/>
            <p:cNvGrpSpPr>
              <a:grpSpLocks/>
            </p:cNvGrpSpPr>
            <p:nvPr/>
          </p:nvGrpSpPr>
          <p:grpSpPr bwMode="auto">
            <a:xfrm>
              <a:off x="114166465" y="110039955"/>
              <a:ext cx="228833" cy="293342"/>
              <a:chOff x="113485717" y="110053303"/>
              <a:chExt cx="228833" cy="293342"/>
            </a:xfrm>
          </p:grpSpPr>
          <p:cxnSp>
            <p:nvCxnSpPr>
              <p:cNvPr id="1142" name="AutoShape 118"/>
              <p:cNvCxnSpPr>
                <a:cxnSpLocks noChangeShapeType="1"/>
              </p:cNvCxnSpPr>
              <p:nvPr/>
            </p:nvCxnSpPr>
            <p:spPr bwMode="auto">
              <a:xfrm>
                <a:off x="113611573" y="110053303"/>
                <a:ext cx="334" cy="293342"/>
              </a:xfrm>
              <a:prstGeom prst="straightConnector1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sp>
            <p:nvSpPr>
              <p:cNvPr id="1126" name="Rectangle 119"/>
              <p:cNvSpPr>
                <a:spLocks noChangeArrowheads="1"/>
              </p:cNvSpPr>
              <p:nvPr/>
            </p:nvSpPr>
            <p:spPr bwMode="auto">
              <a:xfrm>
                <a:off x="113485717" y="110101769"/>
                <a:ext cx="133489" cy="19356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44" name="AutoShape 120"/>
              <p:cNvCxnSpPr>
                <a:cxnSpLocks noChangeShapeType="1"/>
              </p:cNvCxnSpPr>
              <p:nvPr/>
            </p:nvCxnSpPr>
            <p:spPr bwMode="auto">
              <a:xfrm flipV="1">
                <a:off x="113612415" y="110140571"/>
                <a:ext cx="100451" cy="332"/>
              </a:xfrm>
              <a:prstGeom prst="straightConnector1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5" name="AutoShape 121"/>
              <p:cNvCxnSpPr>
                <a:cxnSpLocks noChangeShapeType="1"/>
              </p:cNvCxnSpPr>
              <p:nvPr/>
            </p:nvCxnSpPr>
            <p:spPr bwMode="auto">
              <a:xfrm flipV="1">
                <a:off x="113613257" y="110194805"/>
                <a:ext cx="100451" cy="332"/>
              </a:xfrm>
              <a:prstGeom prst="straightConnector1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6" name="AutoShape 122"/>
              <p:cNvCxnSpPr>
                <a:cxnSpLocks noChangeShapeType="1"/>
              </p:cNvCxnSpPr>
              <p:nvPr/>
            </p:nvCxnSpPr>
            <p:spPr bwMode="auto">
              <a:xfrm flipV="1">
                <a:off x="113614099" y="110249039"/>
                <a:ext cx="100451" cy="332"/>
              </a:xfrm>
              <a:prstGeom prst="straightConnector1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47" name="AutoShape 123"/>
            <p:cNvCxnSpPr>
              <a:cxnSpLocks noChangeShapeType="1"/>
            </p:cNvCxnSpPr>
            <p:nvPr/>
          </p:nvCxnSpPr>
          <p:spPr bwMode="auto">
            <a:xfrm>
              <a:off x="112976172" y="109107666"/>
              <a:ext cx="11791" cy="104789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122" name="AutoShape 124"/>
            <p:cNvSpPr>
              <a:spLocks noChangeArrowheads="1"/>
            </p:cNvSpPr>
            <p:nvPr/>
          </p:nvSpPr>
          <p:spPr bwMode="auto">
            <a:xfrm rot="-5400000">
              <a:off x="108756870" y="108983798"/>
              <a:ext cx="266978" cy="146838"/>
            </a:xfrm>
            <a:prstGeom prst="rightArrow">
              <a:avLst>
                <a:gd name="adj1" fmla="val 50000"/>
                <a:gd name="adj2" fmla="val 45455"/>
              </a:avLst>
            </a:prstGeom>
            <a:solidFill>
              <a:srgbClr val="0000FF"/>
            </a:solidFill>
            <a:ln w="9525" algn="in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AutoShape 125"/>
            <p:cNvSpPr>
              <a:spLocks noChangeArrowheads="1"/>
            </p:cNvSpPr>
            <p:nvPr/>
          </p:nvSpPr>
          <p:spPr bwMode="auto">
            <a:xfrm rot="-5400000">
              <a:off x="112849094" y="108791076"/>
              <a:ext cx="266978" cy="146838"/>
            </a:xfrm>
            <a:prstGeom prst="rightArrow">
              <a:avLst>
                <a:gd name="adj1" fmla="val 50000"/>
                <a:gd name="adj2" fmla="val 45455"/>
              </a:avLst>
            </a:prstGeom>
            <a:solidFill>
              <a:srgbClr val="FF0000"/>
            </a:solidFill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50" name="AutoShape 126"/>
            <p:cNvCxnSpPr>
              <a:cxnSpLocks noChangeShapeType="1"/>
            </p:cNvCxnSpPr>
            <p:nvPr/>
          </p:nvCxnSpPr>
          <p:spPr bwMode="auto">
            <a:xfrm>
              <a:off x="109541983" y="109642046"/>
              <a:ext cx="65409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1" name="AutoShape 127"/>
            <p:cNvCxnSpPr>
              <a:cxnSpLocks noChangeShapeType="1"/>
            </p:cNvCxnSpPr>
            <p:nvPr/>
          </p:nvCxnSpPr>
          <p:spPr bwMode="auto">
            <a:xfrm flipH="1" flipV="1">
              <a:off x="109866715" y="109095921"/>
              <a:ext cx="8626" cy="546936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2" name="AutoShape 128"/>
            <p:cNvCxnSpPr>
              <a:cxnSpLocks noChangeShapeType="1"/>
            </p:cNvCxnSpPr>
            <p:nvPr/>
          </p:nvCxnSpPr>
          <p:spPr bwMode="auto">
            <a:xfrm>
              <a:off x="111191373" y="111264794"/>
              <a:ext cx="65409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3" name="AutoShape 129"/>
            <p:cNvCxnSpPr>
              <a:cxnSpLocks noChangeShapeType="1"/>
            </p:cNvCxnSpPr>
            <p:nvPr/>
          </p:nvCxnSpPr>
          <p:spPr bwMode="auto">
            <a:xfrm flipH="1" flipV="1">
              <a:off x="111516105" y="110718669"/>
              <a:ext cx="8626" cy="546936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4" name="AutoShape 130"/>
            <p:cNvCxnSpPr>
              <a:cxnSpLocks noChangeShapeType="1"/>
            </p:cNvCxnSpPr>
            <p:nvPr/>
          </p:nvCxnSpPr>
          <p:spPr bwMode="auto">
            <a:xfrm flipH="1">
              <a:off x="111767400" y="111090811"/>
              <a:ext cx="1558" cy="17353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5" name="AutoShape 131"/>
            <p:cNvCxnSpPr>
              <a:cxnSpLocks noChangeShapeType="1"/>
            </p:cNvCxnSpPr>
            <p:nvPr/>
          </p:nvCxnSpPr>
          <p:spPr bwMode="auto">
            <a:xfrm flipH="1">
              <a:off x="111274324" y="111084971"/>
              <a:ext cx="1558" cy="17353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6" name="AutoShape 132"/>
            <p:cNvCxnSpPr>
              <a:cxnSpLocks noChangeShapeType="1"/>
            </p:cNvCxnSpPr>
            <p:nvPr/>
          </p:nvCxnSpPr>
          <p:spPr bwMode="auto">
            <a:xfrm>
              <a:off x="112453675" y="111025349"/>
              <a:ext cx="65409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7" name="AutoShape 133"/>
            <p:cNvCxnSpPr>
              <a:cxnSpLocks noChangeShapeType="1"/>
            </p:cNvCxnSpPr>
            <p:nvPr/>
          </p:nvCxnSpPr>
          <p:spPr bwMode="auto">
            <a:xfrm flipH="1" flipV="1">
              <a:off x="112778407" y="110479224"/>
              <a:ext cx="8626" cy="546936"/>
            </a:xfrm>
            <a:prstGeom prst="straightConnector1">
              <a:avLst/>
            </a:prstGeom>
            <a:noFill/>
            <a:ln w="12700" cap="rnd" algn="ctr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8" name="AutoShape 134"/>
            <p:cNvCxnSpPr>
              <a:cxnSpLocks noChangeShapeType="1"/>
            </p:cNvCxnSpPr>
            <p:nvPr/>
          </p:nvCxnSpPr>
          <p:spPr bwMode="auto">
            <a:xfrm flipH="1">
              <a:off x="113029702" y="110851366"/>
              <a:ext cx="1558" cy="17353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59" name="AutoShape 135"/>
            <p:cNvCxnSpPr>
              <a:cxnSpLocks noChangeShapeType="1"/>
            </p:cNvCxnSpPr>
            <p:nvPr/>
          </p:nvCxnSpPr>
          <p:spPr bwMode="auto">
            <a:xfrm flipH="1">
              <a:off x="112536626" y="110845526"/>
              <a:ext cx="1558" cy="173538"/>
            </a:xfrm>
            <a:prstGeom prst="straightConnector1">
              <a:avLst/>
            </a:prstGeom>
            <a:noFill/>
            <a:ln w="12700" cap="rnd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60" name="AutoShape 136"/>
            <p:cNvCxnSpPr>
              <a:cxnSpLocks noChangeShapeType="1"/>
            </p:cNvCxnSpPr>
            <p:nvPr/>
          </p:nvCxnSpPr>
          <p:spPr bwMode="auto">
            <a:xfrm>
              <a:off x="112040693" y="109644550"/>
              <a:ext cx="65409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61" name="AutoShape 137"/>
            <p:cNvCxnSpPr>
              <a:cxnSpLocks noChangeShapeType="1"/>
            </p:cNvCxnSpPr>
            <p:nvPr/>
          </p:nvCxnSpPr>
          <p:spPr bwMode="auto">
            <a:xfrm flipH="1" flipV="1">
              <a:off x="112365425" y="109098425"/>
              <a:ext cx="8626" cy="546936"/>
            </a:xfrm>
            <a:prstGeom prst="straightConnector1">
              <a:avLst/>
            </a:prstGeom>
            <a:noFill/>
            <a:ln w="12700" cap="rnd" algn="ctr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62" name="AutoShape 138"/>
            <p:cNvCxnSpPr>
              <a:cxnSpLocks noChangeShapeType="1"/>
            </p:cNvCxnSpPr>
            <p:nvPr/>
          </p:nvCxnSpPr>
          <p:spPr bwMode="auto">
            <a:xfrm>
              <a:off x="112611604" y="108549492"/>
              <a:ext cx="5116" cy="1094613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63" name="AutoShape 139"/>
            <p:cNvCxnSpPr>
              <a:cxnSpLocks noChangeShapeType="1"/>
            </p:cNvCxnSpPr>
            <p:nvPr/>
          </p:nvCxnSpPr>
          <p:spPr bwMode="auto">
            <a:xfrm flipH="1">
              <a:off x="112123644" y="109464727"/>
              <a:ext cx="1558" cy="173538"/>
            </a:xfrm>
            <a:prstGeom prst="straightConnector1">
              <a:avLst/>
            </a:prstGeom>
            <a:noFill/>
            <a:ln w="12700" cap="rnd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64" name="AutoShape 140"/>
            <p:cNvCxnSpPr>
              <a:cxnSpLocks noChangeShapeType="1"/>
            </p:cNvCxnSpPr>
            <p:nvPr/>
          </p:nvCxnSpPr>
          <p:spPr bwMode="auto">
            <a:xfrm>
              <a:off x="107373620" y="111264772"/>
              <a:ext cx="65409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65" name="AutoShape 141"/>
            <p:cNvCxnSpPr>
              <a:cxnSpLocks noChangeShapeType="1"/>
            </p:cNvCxnSpPr>
            <p:nvPr/>
          </p:nvCxnSpPr>
          <p:spPr bwMode="auto">
            <a:xfrm flipH="1" flipV="1">
              <a:off x="107698352" y="110718647"/>
              <a:ext cx="8626" cy="546936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124" name="AutoShape 142"/>
            <p:cNvSpPr>
              <a:spLocks noChangeArrowheads="1"/>
            </p:cNvSpPr>
            <p:nvPr/>
          </p:nvSpPr>
          <p:spPr bwMode="auto">
            <a:xfrm>
              <a:off x="113109446" y="109845631"/>
              <a:ext cx="266978" cy="146838"/>
            </a:xfrm>
            <a:prstGeom prst="rightArrow">
              <a:avLst>
                <a:gd name="adj1" fmla="val 50000"/>
                <a:gd name="adj2" fmla="val 45455"/>
              </a:avLst>
            </a:prstGeom>
            <a:solidFill>
              <a:srgbClr val="00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Text Box 143"/>
            <p:cNvSpPr txBox="1">
              <a:spLocks noChangeArrowheads="1"/>
            </p:cNvSpPr>
            <p:nvPr/>
          </p:nvSpPr>
          <p:spPr bwMode="auto">
            <a:xfrm>
              <a:off x="113104325" y="110301875"/>
              <a:ext cx="279937" cy="24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0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Experimental setup</a:t>
            </a:r>
            <a:endParaRPr lang="en-US" sz="2800" dirty="0"/>
          </a:p>
        </p:txBody>
      </p:sp>
      <p:grpSp>
        <p:nvGrpSpPr>
          <p:cNvPr id="3163" name="Group 3162"/>
          <p:cNvGrpSpPr/>
          <p:nvPr/>
        </p:nvGrpSpPr>
        <p:grpSpPr>
          <a:xfrm>
            <a:off x="180975" y="1212056"/>
            <a:ext cx="8810625" cy="4167188"/>
            <a:chOff x="333375" y="1676400"/>
            <a:chExt cx="8810625" cy="4167188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184275" y="4414838"/>
              <a:ext cx="1498600" cy="1108075"/>
              <a:chOff x="106876850" y="111690150"/>
              <a:chExt cx="1498600" cy="1107440"/>
            </a:xfrm>
          </p:grpSpPr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 rot="-5400000">
                <a:off x="107364955" y="1117252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AutoShape 4"/>
              <p:cNvSpPr>
                <a:spLocks/>
              </p:cNvSpPr>
              <p:nvPr/>
            </p:nvSpPr>
            <p:spPr bwMode="auto">
              <a:xfrm rot="5400000">
                <a:off x="107486450" y="1113917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 rot="16200000" flipV="1">
                <a:off x="107480100" y="1118616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107442000" y="1112837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 rot="16200000" flipV="1">
                <a:off x="107438825" y="1118393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8"/>
              <p:cNvSpPr>
                <a:spLocks/>
              </p:cNvSpPr>
              <p:nvPr/>
            </p:nvSpPr>
            <p:spPr bwMode="auto">
              <a:xfrm rot="5400000">
                <a:off x="107397550" y="1111694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AutoShape 9"/>
              <p:cNvSpPr>
                <a:spLocks/>
              </p:cNvSpPr>
              <p:nvPr/>
            </p:nvSpPr>
            <p:spPr bwMode="auto">
              <a:xfrm rot="16200000" flipV="1">
                <a:off x="107389930" y="1118120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376363" y="5546725"/>
              <a:ext cx="1203325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Squeezing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1633538" y="4975225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333375" y="4953000"/>
              <a:ext cx="1217613" cy="0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 flipV="1">
              <a:off x="2465388" y="4967288"/>
              <a:ext cx="5845175" cy="158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511175" y="4830763"/>
              <a:ext cx="290513" cy="266700"/>
              <a:chOff x="106443780" y="112105440"/>
              <a:chExt cx="289560" cy="266700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106443780" y="1121054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088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106443780" y="112105440"/>
                <a:ext cx="289560" cy="2610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3448050" y="4830763"/>
              <a:ext cx="290513" cy="266700"/>
              <a:chOff x="106558080" y="112219740"/>
              <a:chExt cx="289560" cy="266700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106558080" y="1122197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09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106558080" y="1122197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 flipV="1">
              <a:off x="3586163" y="4167188"/>
              <a:ext cx="0" cy="80010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417888" y="5097463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81013" y="5105400"/>
              <a:ext cx="373062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 flipH="1">
              <a:off x="3402013" y="4030663"/>
              <a:ext cx="320675" cy="31908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3303588" y="4038600"/>
              <a:ext cx="244475" cy="182563"/>
            </a:xfrm>
            <a:prstGeom prst="curvedUpArrow">
              <a:avLst>
                <a:gd name="adj1" fmla="val 26783"/>
                <a:gd name="adj2" fmla="val 53565"/>
                <a:gd name="adj3" fmla="val 33333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97" name="AutoShape 25"/>
            <p:cNvCxnSpPr>
              <a:cxnSpLocks noChangeShapeType="1"/>
            </p:cNvCxnSpPr>
            <p:nvPr/>
          </p:nvCxnSpPr>
          <p:spPr bwMode="auto">
            <a:xfrm flipH="1" flipV="1">
              <a:off x="3576638" y="2897188"/>
              <a:ext cx="9525" cy="1300162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98" name="AutoShape 26"/>
            <p:cNvCxnSpPr>
              <a:cxnSpLocks noChangeShapeType="1"/>
            </p:cNvCxnSpPr>
            <p:nvPr/>
          </p:nvCxnSpPr>
          <p:spPr bwMode="auto">
            <a:xfrm>
              <a:off x="3578225" y="4175125"/>
              <a:ext cx="3252788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802313" y="4838700"/>
              <a:ext cx="290512" cy="266700"/>
              <a:chOff x="106672380" y="112334040"/>
              <a:chExt cx="289560" cy="266700"/>
            </a:xfrm>
          </p:grpSpPr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106672380" y="1123340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01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106672380" y="1123340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5757863" y="5105400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 rot="10800000">
              <a:off x="3433763" y="2794000"/>
              <a:ext cx="288925" cy="266700"/>
              <a:chOff x="106786680" y="112448340"/>
              <a:chExt cx="289560" cy="266700"/>
            </a:xfrm>
          </p:grpSpPr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106786680" y="1124483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05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106786680" y="1124483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4719638" y="2378075"/>
              <a:ext cx="1498600" cy="1108075"/>
              <a:chOff x="106991150" y="111804450"/>
              <a:chExt cx="1498600" cy="1107440"/>
            </a:xfrm>
          </p:grpSpPr>
          <p:sp>
            <p:nvSpPr>
              <p:cNvPr id="27" name="AutoShape 35"/>
              <p:cNvSpPr>
                <a:spLocks noChangeArrowheads="1"/>
              </p:cNvSpPr>
              <p:nvPr/>
            </p:nvSpPr>
            <p:spPr bwMode="auto">
              <a:xfrm rot="-5400000">
                <a:off x="107479255" y="1118395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36"/>
              <p:cNvSpPr>
                <a:spLocks/>
              </p:cNvSpPr>
              <p:nvPr/>
            </p:nvSpPr>
            <p:spPr bwMode="auto">
              <a:xfrm rot="5400000">
                <a:off x="107600750" y="1115060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AutoShape 37"/>
              <p:cNvSpPr>
                <a:spLocks/>
              </p:cNvSpPr>
              <p:nvPr/>
            </p:nvSpPr>
            <p:spPr bwMode="auto">
              <a:xfrm rot="16200000" flipV="1">
                <a:off x="107594400" y="1119759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utoShape 38"/>
              <p:cNvSpPr>
                <a:spLocks/>
              </p:cNvSpPr>
              <p:nvPr/>
            </p:nvSpPr>
            <p:spPr bwMode="auto">
              <a:xfrm rot="5400000">
                <a:off x="107556300" y="1113980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AutoShape 39"/>
              <p:cNvSpPr>
                <a:spLocks/>
              </p:cNvSpPr>
              <p:nvPr/>
            </p:nvSpPr>
            <p:spPr bwMode="auto">
              <a:xfrm rot="16200000" flipV="1">
                <a:off x="107553125" y="1119536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AutoShape 40"/>
              <p:cNvSpPr>
                <a:spLocks/>
              </p:cNvSpPr>
              <p:nvPr/>
            </p:nvSpPr>
            <p:spPr bwMode="auto">
              <a:xfrm rot="5400000">
                <a:off x="107511850" y="1112837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AutoShape 41"/>
              <p:cNvSpPr>
                <a:spLocks/>
              </p:cNvSpPr>
              <p:nvPr/>
            </p:nvSpPr>
            <p:spPr bwMode="auto">
              <a:xfrm rot="16200000" flipV="1">
                <a:off x="107504230" y="1119263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114" name="AutoShape 42"/>
            <p:cNvCxnSpPr>
              <a:cxnSpLocks noChangeShapeType="1"/>
            </p:cNvCxnSpPr>
            <p:nvPr/>
          </p:nvCxnSpPr>
          <p:spPr bwMode="auto">
            <a:xfrm>
              <a:off x="3586163" y="2930525"/>
              <a:ext cx="1485900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27" name="Text Box 43"/>
            <p:cNvSpPr txBox="1">
              <a:spLocks noChangeArrowheads="1"/>
            </p:cNvSpPr>
            <p:nvPr/>
          </p:nvSpPr>
          <p:spPr bwMode="auto">
            <a:xfrm>
              <a:off x="3387725" y="2481263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4"/>
            <p:cNvSpPr>
              <a:spLocks noChangeArrowheads="1"/>
            </p:cNvSpPr>
            <p:nvPr/>
          </p:nvSpPr>
          <p:spPr bwMode="auto">
            <a:xfrm>
              <a:off x="3090863" y="2747963"/>
              <a:ext cx="90487" cy="366712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Text Box 45"/>
            <p:cNvSpPr txBox="1">
              <a:spLocks noChangeArrowheads="1"/>
            </p:cNvSpPr>
            <p:nvPr/>
          </p:nvSpPr>
          <p:spPr bwMode="auto">
            <a:xfrm>
              <a:off x="2998788" y="2435225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18" name="AutoShape 46"/>
            <p:cNvCxnSpPr>
              <a:cxnSpLocks noChangeShapeType="1"/>
            </p:cNvCxnSpPr>
            <p:nvPr/>
          </p:nvCxnSpPr>
          <p:spPr bwMode="auto">
            <a:xfrm>
              <a:off x="2655888" y="2916238"/>
              <a:ext cx="2408237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0" name="Text Box 47"/>
            <p:cNvSpPr txBox="1">
              <a:spLocks noChangeArrowheads="1"/>
            </p:cNvSpPr>
            <p:nvPr/>
          </p:nvSpPr>
          <p:spPr bwMode="auto">
            <a:xfrm>
              <a:off x="5170488" y="2009775"/>
              <a:ext cx="601662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EIT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20" name="AutoShape 48"/>
            <p:cNvCxnSpPr>
              <a:cxnSpLocks noChangeShapeType="1"/>
            </p:cNvCxnSpPr>
            <p:nvPr/>
          </p:nvCxnSpPr>
          <p:spPr bwMode="auto">
            <a:xfrm flipH="1">
              <a:off x="4225925" y="2763838"/>
              <a:ext cx="319088" cy="319087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1" name="AutoShape 49"/>
            <p:cNvSpPr>
              <a:spLocks noChangeArrowheads="1"/>
            </p:cNvSpPr>
            <p:nvPr/>
          </p:nvSpPr>
          <p:spPr bwMode="auto">
            <a:xfrm flipV="1">
              <a:off x="4302125" y="3014663"/>
              <a:ext cx="242888" cy="182562"/>
            </a:xfrm>
            <a:prstGeom prst="curvedUpArrow">
              <a:avLst>
                <a:gd name="adj1" fmla="val 26609"/>
                <a:gd name="adj2" fmla="val 53218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22" name="AutoShape 50"/>
            <p:cNvCxnSpPr>
              <a:cxnSpLocks noChangeShapeType="1"/>
            </p:cNvCxnSpPr>
            <p:nvPr/>
          </p:nvCxnSpPr>
          <p:spPr bwMode="auto">
            <a:xfrm flipV="1">
              <a:off x="4378325" y="2124075"/>
              <a:ext cx="0" cy="80010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2" name="AutoShape 51"/>
            <p:cNvSpPr>
              <a:spLocks noChangeArrowheads="1"/>
            </p:cNvSpPr>
            <p:nvPr/>
          </p:nvSpPr>
          <p:spPr bwMode="auto">
            <a:xfrm rot="16200000">
              <a:off x="4283076" y="1966912"/>
              <a:ext cx="182562" cy="182563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Text Box 52"/>
            <p:cNvSpPr txBox="1">
              <a:spLocks noChangeArrowheads="1"/>
            </p:cNvSpPr>
            <p:nvPr/>
          </p:nvSpPr>
          <p:spPr bwMode="auto">
            <a:xfrm>
              <a:off x="4187825" y="1676400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PD1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25" name="AutoShape 53"/>
            <p:cNvCxnSpPr>
              <a:cxnSpLocks noChangeShapeType="1"/>
            </p:cNvCxnSpPr>
            <p:nvPr/>
          </p:nvCxnSpPr>
          <p:spPr bwMode="auto">
            <a:xfrm>
              <a:off x="6000750" y="2930525"/>
              <a:ext cx="1204913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26" name="AutoShape 54"/>
            <p:cNvCxnSpPr>
              <a:cxnSpLocks noChangeShapeType="1"/>
            </p:cNvCxnSpPr>
            <p:nvPr/>
          </p:nvCxnSpPr>
          <p:spPr bwMode="auto">
            <a:xfrm>
              <a:off x="6000750" y="2916238"/>
              <a:ext cx="1463675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034" name="Group 55"/>
            <p:cNvGrpSpPr>
              <a:grpSpLocks/>
            </p:cNvGrpSpPr>
            <p:nvPr/>
          </p:nvGrpSpPr>
          <p:grpSpPr bwMode="auto">
            <a:xfrm rot="16200000">
              <a:off x="7072313" y="2790825"/>
              <a:ext cx="273050" cy="273050"/>
              <a:chOff x="106672380" y="112334039"/>
              <a:chExt cx="289561" cy="266700"/>
            </a:xfrm>
          </p:grpSpPr>
          <p:sp>
            <p:nvSpPr>
              <p:cNvPr id="1035" name="Rectangle 56"/>
              <p:cNvSpPr>
                <a:spLocks noChangeArrowheads="1"/>
              </p:cNvSpPr>
              <p:nvPr/>
            </p:nvSpPr>
            <p:spPr bwMode="auto">
              <a:xfrm>
                <a:off x="106672380" y="112334039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29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106672381" y="112334039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36" name="Text Box 58"/>
            <p:cNvSpPr txBox="1">
              <a:spLocks noChangeArrowheads="1"/>
            </p:cNvSpPr>
            <p:nvPr/>
          </p:nvSpPr>
          <p:spPr bwMode="auto">
            <a:xfrm>
              <a:off x="7029450" y="2473325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7" name="Group 59"/>
            <p:cNvGrpSpPr>
              <a:grpSpLocks/>
            </p:cNvGrpSpPr>
            <p:nvPr/>
          </p:nvGrpSpPr>
          <p:grpSpPr bwMode="auto">
            <a:xfrm rot="16200000">
              <a:off x="7075488" y="3365500"/>
              <a:ext cx="274638" cy="274637"/>
              <a:chOff x="106569511" y="112459769"/>
              <a:chExt cx="289561" cy="266700"/>
            </a:xfrm>
          </p:grpSpPr>
          <p:sp>
            <p:nvSpPr>
              <p:cNvPr id="1038" name="Rectangle 60"/>
              <p:cNvSpPr>
                <a:spLocks noChangeArrowheads="1"/>
              </p:cNvSpPr>
              <p:nvPr/>
            </p:nvSpPr>
            <p:spPr bwMode="auto">
              <a:xfrm>
                <a:off x="106569511" y="112459769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33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106569512" y="112459769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34" name="AutoShape 62"/>
            <p:cNvCxnSpPr>
              <a:cxnSpLocks noChangeShapeType="1"/>
            </p:cNvCxnSpPr>
            <p:nvPr/>
          </p:nvCxnSpPr>
          <p:spPr bwMode="auto">
            <a:xfrm flipV="1">
              <a:off x="7205663" y="2930525"/>
              <a:ext cx="6350" cy="56515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35" name="AutoShape 63"/>
            <p:cNvCxnSpPr>
              <a:cxnSpLocks noChangeShapeType="1"/>
            </p:cNvCxnSpPr>
            <p:nvPr/>
          </p:nvCxnSpPr>
          <p:spPr bwMode="auto">
            <a:xfrm>
              <a:off x="7212013" y="3487738"/>
              <a:ext cx="465137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9" name="Text Box 64"/>
            <p:cNvSpPr txBox="1">
              <a:spLocks noChangeArrowheads="1"/>
            </p:cNvSpPr>
            <p:nvPr/>
          </p:nvSpPr>
          <p:spPr bwMode="auto">
            <a:xfrm>
              <a:off x="7021513" y="3648075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37" name="AutoShape 65"/>
            <p:cNvCxnSpPr>
              <a:cxnSpLocks noChangeShapeType="1"/>
            </p:cNvCxnSpPr>
            <p:nvPr/>
          </p:nvCxnSpPr>
          <p:spPr bwMode="auto">
            <a:xfrm flipH="1">
              <a:off x="6664325" y="2771775"/>
              <a:ext cx="319088" cy="319088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40" name="AutoShape 66"/>
            <p:cNvSpPr>
              <a:spLocks noChangeArrowheads="1"/>
            </p:cNvSpPr>
            <p:nvPr/>
          </p:nvSpPr>
          <p:spPr bwMode="auto">
            <a:xfrm flipV="1">
              <a:off x="6557963" y="3128963"/>
              <a:ext cx="242887" cy="182562"/>
            </a:xfrm>
            <a:prstGeom prst="curvedUpArrow">
              <a:avLst>
                <a:gd name="adj1" fmla="val 26609"/>
                <a:gd name="adj2" fmla="val 53217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39" name="AutoShape 67"/>
            <p:cNvCxnSpPr>
              <a:cxnSpLocks noChangeShapeType="1"/>
            </p:cNvCxnSpPr>
            <p:nvPr/>
          </p:nvCxnSpPr>
          <p:spPr bwMode="auto">
            <a:xfrm flipH="1">
              <a:off x="6854825" y="2914650"/>
              <a:ext cx="7938" cy="1260475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40" name="AutoShape 68"/>
            <p:cNvCxnSpPr>
              <a:cxnSpLocks noChangeShapeType="1"/>
            </p:cNvCxnSpPr>
            <p:nvPr/>
          </p:nvCxnSpPr>
          <p:spPr bwMode="auto">
            <a:xfrm flipH="1">
              <a:off x="6710363" y="4022725"/>
              <a:ext cx="319087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41" name="AutoShape 69"/>
            <p:cNvCxnSpPr>
              <a:cxnSpLocks noChangeShapeType="1"/>
            </p:cNvCxnSpPr>
            <p:nvPr/>
          </p:nvCxnSpPr>
          <p:spPr bwMode="auto">
            <a:xfrm flipH="1">
              <a:off x="7516813" y="3349625"/>
              <a:ext cx="320675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41" name="AutoShape 70"/>
            <p:cNvSpPr>
              <a:spLocks noChangeArrowheads="1"/>
            </p:cNvSpPr>
            <p:nvPr/>
          </p:nvSpPr>
          <p:spPr bwMode="auto">
            <a:xfrm flipV="1">
              <a:off x="7608888" y="3602038"/>
              <a:ext cx="244475" cy="182562"/>
            </a:xfrm>
            <a:prstGeom prst="curvedUpArrow">
              <a:avLst>
                <a:gd name="adj1" fmla="val 26783"/>
                <a:gd name="adj2" fmla="val 53565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43" name="AutoShape 71"/>
            <p:cNvCxnSpPr>
              <a:cxnSpLocks noChangeShapeType="1"/>
            </p:cNvCxnSpPr>
            <p:nvPr/>
          </p:nvCxnSpPr>
          <p:spPr bwMode="auto">
            <a:xfrm flipV="1">
              <a:off x="7685088" y="2679700"/>
              <a:ext cx="0" cy="80010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42" name="AutoShape 72"/>
            <p:cNvSpPr>
              <a:spLocks noChangeArrowheads="1"/>
            </p:cNvSpPr>
            <p:nvPr/>
          </p:nvSpPr>
          <p:spPr bwMode="auto">
            <a:xfrm rot="16200000">
              <a:off x="7589837" y="2524126"/>
              <a:ext cx="182563" cy="182562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Text Box 73"/>
            <p:cNvSpPr txBox="1">
              <a:spLocks noChangeArrowheads="1"/>
            </p:cNvSpPr>
            <p:nvPr/>
          </p:nvSpPr>
          <p:spPr bwMode="auto">
            <a:xfrm>
              <a:off x="8705850" y="2794000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BPD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74"/>
            <p:cNvSpPr>
              <a:spLocks noChangeArrowheads="1"/>
            </p:cNvSpPr>
            <p:nvPr/>
          </p:nvSpPr>
          <p:spPr bwMode="auto">
            <a:xfrm>
              <a:off x="7464425" y="2870200"/>
              <a:ext cx="90488" cy="92075"/>
            </a:xfrm>
            <a:prstGeom prst="rect">
              <a:avLst/>
            </a:prstGeom>
            <a:solidFill>
              <a:srgbClr val="00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47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1835150"/>
              <a:ext cx="1846262" cy="2236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45" name="Rectangle 76"/>
            <p:cNvSpPr>
              <a:spLocks noChangeArrowheads="1"/>
            </p:cNvSpPr>
            <p:nvPr/>
          </p:nvSpPr>
          <p:spPr bwMode="auto">
            <a:xfrm>
              <a:off x="5360988" y="4792663"/>
              <a:ext cx="92075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Text Box 77"/>
            <p:cNvSpPr txBox="1">
              <a:spLocks noChangeArrowheads="1"/>
            </p:cNvSpPr>
            <p:nvPr/>
          </p:nvSpPr>
          <p:spPr bwMode="auto">
            <a:xfrm>
              <a:off x="5268913" y="4479925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7" name="Group 78"/>
            <p:cNvGrpSpPr>
              <a:grpSpLocks/>
            </p:cNvGrpSpPr>
            <p:nvPr/>
          </p:nvGrpSpPr>
          <p:grpSpPr bwMode="auto">
            <a:xfrm rot="10800000">
              <a:off x="8196263" y="3357563"/>
              <a:ext cx="273050" cy="274637"/>
              <a:chOff x="106448860" y="112570894"/>
              <a:chExt cx="289562" cy="266700"/>
            </a:xfrm>
          </p:grpSpPr>
          <p:sp>
            <p:nvSpPr>
              <p:cNvPr id="1048" name="Rectangle 79"/>
              <p:cNvSpPr>
                <a:spLocks noChangeArrowheads="1"/>
              </p:cNvSpPr>
              <p:nvPr/>
            </p:nvSpPr>
            <p:spPr bwMode="auto">
              <a:xfrm>
                <a:off x="106448860" y="112570894"/>
                <a:ext cx="289559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52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106448862" y="112570894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9" name="Text Box 81"/>
            <p:cNvSpPr txBox="1">
              <a:spLocks noChangeArrowheads="1"/>
            </p:cNvSpPr>
            <p:nvPr/>
          </p:nvSpPr>
          <p:spPr bwMode="auto">
            <a:xfrm>
              <a:off x="8370888" y="3616325"/>
              <a:ext cx="7699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50/50 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54" name="AutoShape 82"/>
            <p:cNvCxnSpPr>
              <a:cxnSpLocks noChangeShapeType="1"/>
            </p:cNvCxnSpPr>
            <p:nvPr/>
          </p:nvCxnSpPr>
          <p:spPr bwMode="auto">
            <a:xfrm>
              <a:off x="7669213" y="3487738"/>
              <a:ext cx="663575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55" name="AutoShape 83"/>
            <p:cNvCxnSpPr>
              <a:cxnSpLocks noChangeShapeType="1"/>
            </p:cNvCxnSpPr>
            <p:nvPr/>
          </p:nvCxnSpPr>
          <p:spPr bwMode="auto">
            <a:xfrm flipH="1">
              <a:off x="8310563" y="2849563"/>
              <a:ext cx="30162" cy="212566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56" name="AutoShape 84"/>
            <p:cNvCxnSpPr>
              <a:cxnSpLocks noChangeShapeType="1"/>
            </p:cNvCxnSpPr>
            <p:nvPr/>
          </p:nvCxnSpPr>
          <p:spPr bwMode="auto">
            <a:xfrm flipH="1">
              <a:off x="8158163" y="4822825"/>
              <a:ext cx="319087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50" name="Text Box 85"/>
            <p:cNvSpPr txBox="1">
              <a:spLocks noChangeArrowheads="1"/>
            </p:cNvSpPr>
            <p:nvPr/>
          </p:nvSpPr>
          <p:spPr bwMode="auto">
            <a:xfrm>
              <a:off x="8310563" y="4945063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PZT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58" name="AutoShape 86"/>
            <p:cNvCxnSpPr>
              <a:cxnSpLocks noChangeShapeType="1"/>
            </p:cNvCxnSpPr>
            <p:nvPr/>
          </p:nvCxnSpPr>
          <p:spPr bwMode="auto">
            <a:xfrm flipH="1">
              <a:off x="8340725" y="2870200"/>
              <a:ext cx="14288" cy="617538"/>
            </a:xfrm>
            <a:prstGeom prst="straightConnector1">
              <a:avLst/>
            </a:prstGeom>
            <a:noFill/>
            <a:ln w="19050" algn="ctr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59" name="AutoShape 87"/>
            <p:cNvCxnSpPr>
              <a:cxnSpLocks noChangeShapeType="1"/>
            </p:cNvCxnSpPr>
            <p:nvPr/>
          </p:nvCxnSpPr>
          <p:spPr bwMode="auto">
            <a:xfrm flipH="1">
              <a:off x="8340725" y="3487738"/>
              <a:ext cx="617538" cy="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51" name="AutoShape 88"/>
            <p:cNvSpPr>
              <a:spLocks noChangeArrowheads="1"/>
            </p:cNvSpPr>
            <p:nvPr/>
          </p:nvSpPr>
          <p:spPr bwMode="auto">
            <a:xfrm rot="16200000">
              <a:off x="8260556" y="2675732"/>
              <a:ext cx="182563" cy="184150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AutoShape 89"/>
            <p:cNvSpPr>
              <a:spLocks noChangeArrowheads="1"/>
            </p:cNvSpPr>
            <p:nvPr/>
          </p:nvSpPr>
          <p:spPr bwMode="auto">
            <a:xfrm>
              <a:off x="8961438" y="3392488"/>
              <a:ext cx="182562" cy="182562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Text Box 90"/>
            <p:cNvSpPr txBox="1">
              <a:spLocks noChangeArrowheads="1"/>
            </p:cNvSpPr>
            <p:nvPr/>
          </p:nvSpPr>
          <p:spPr bwMode="auto">
            <a:xfrm>
              <a:off x="7524750" y="2260600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PD2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91"/>
            <p:cNvSpPr>
              <a:spLocks noChangeArrowheads="1"/>
            </p:cNvSpPr>
            <p:nvPr/>
          </p:nvSpPr>
          <p:spPr bwMode="auto">
            <a:xfrm>
              <a:off x="6381750" y="4792663"/>
              <a:ext cx="92075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Text Box 92"/>
            <p:cNvSpPr txBox="1">
              <a:spLocks noChangeArrowheads="1"/>
            </p:cNvSpPr>
            <p:nvPr/>
          </p:nvSpPr>
          <p:spPr bwMode="auto">
            <a:xfrm>
              <a:off x="6291263" y="4479925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Text Box 93"/>
            <p:cNvSpPr txBox="1">
              <a:spLocks noChangeArrowheads="1"/>
            </p:cNvSpPr>
            <p:nvPr/>
          </p:nvSpPr>
          <p:spPr bwMode="auto">
            <a:xfrm>
              <a:off x="2281238" y="2617788"/>
              <a:ext cx="700087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control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Text Box 94"/>
            <p:cNvSpPr txBox="1">
              <a:spLocks noChangeArrowheads="1"/>
            </p:cNvSpPr>
            <p:nvPr/>
          </p:nvSpPr>
          <p:spPr bwMode="auto">
            <a:xfrm>
              <a:off x="8339138" y="4125913"/>
              <a:ext cx="365125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Text Box 95"/>
            <p:cNvSpPr txBox="1">
              <a:spLocks noChangeArrowheads="1"/>
            </p:cNvSpPr>
            <p:nvPr/>
          </p:nvSpPr>
          <p:spPr bwMode="auto">
            <a:xfrm>
              <a:off x="3614738" y="3409950"/>
              <a:ext cx="700087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probe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Text Box 96"/>
            <p:cNvSpPr txBox="1">
              <a:spLocks noChangeArrowheads="1"/>
            </p:cNvSpPr>
            <p:nvPr/>
          </p:nvSpPr>
          <p:spPr bwMode="auto">
            <a:xfrm>
              <a:off x="5054600" y="3883025"/>
              <a:ext cx="700088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bypass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69" name="AutoShape 97"/>
            <p:cNvCxnSpPr>
              <a:cxnSpLocks noChangeShapeType="1"/>
            </p:cNvCxnSpPr>
            <p:nvPr/>
          </p:nvCxnSpPr>
          <p:spPr bwMode="auto">
            <a:xfrm rot="16200000" flipV="1">
              <a:off x="3809207" y="4572793"/>
              <a:ext cx="0" cy="2397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3145" name="Rectangle 98"/>
            <p:cNvSpPr>
              <a:spLocks noChangeArrowheads="1"/>
            </p:cNvSpPr>
            <p:nvPr/>
          </p:nvSpPr>
          <p:spPr bwMode="auto">
            <a:xfrm rot="5400000">
              <a:off x="3262313" y="3273425"/>
              <a:ext cx="90487" cy="366713"/>
            </a:xfrm>
            <a:prstGeom prst="rect">
              <a:avLst/>
            </a:prstGeom>
            <a:solidFill>
              <a:srgbClr val="7F7F7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Text Box 99"/>
            <p:cNvSpPr txBox="1">
              <a:spLocks noChangeArrowheads="1"/>
            </p:cNvSpPr>
            <p:nvPr/>
          </p:nvSpPr>
          <p:spPr bwMode="auto">
            <a:xfrm>
              <a:off x="2741613" y="3295650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72" name="AutoShape 100"/>
            <p:cNvCxnSpPr>
              <a:cxnSpLocks noChangeShapeType="1"/>
            </p:cNvCxnSpPr>
            <p:nvPr/>
          </p:nvCxnSpPr>
          <p:spPr bwMode="auto">
            <a:xfrm>
              <a:off x="3192463" y="3295650"/>
              <a:ext cx="2317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3148" name="Group 101"/>
            <p:cNvGrpSpPr>
              <a:grpSpLocks/>
            </p:cNvGrpSpPr>
            <p:nvPr/>
          </p:nvGrpSpPr>
          <p:grpSpPr bwMode="auto">
            <a:xfrm>
              <a:off x="3667125" y="4343400"/>
              <a:ext cx="290513" cy="266700"/>
              <a:chOff x="106786680" y="112448340"/>
              <a:chExt cx="289560" cy="266700"/>
            </a:xfrm>
          </p:grpSpPr>
          <p:sp>
            <p:nvSpPr>
              <p:cNvPr id="3149" name="Rectangle 102"/>
              <p:cNvSpPr>
                <a:spLocks noChangeArrowheads="1"/>
              </p:cNvSpPr>
              <p:nvPr/>
            </p:nvSpPr>
            <p:spPr bwMode="auto">
              <a:xfrm>
                <a:off x="106786680" y="1124483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75" name="AutoShape 103"/>
              <p:cNvCxnSpPr>
                <a:cxnSpLocks noChangeShapeType="1"/>
              </p:cNvCxnSpPr>
              <p:nvPr/>
            </p:nvCxnSpPr>
            <p:spPr bwMode="auto">
              <a:xfrm flipV="1">
                <a:off x="106786680" y="1124483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50" name="Text Box 104"/>
            <p:cNvSpPr txBox="1">
              <a:spLocks noChangeArrowheads="1"/>
            </p:cNvSpPr>
            <p:nvPr/>
          </p:nvSpPr>
          <p:spPr bwMode="auto">
            <a:xfrm>
              <a:off x="3956050" y="4325938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105"/>
            <p:cNvSpPr>
              <a:spLocks noChangeArrowheads="1"/>
            </p:cNvSpPr>
            <p:nvPr/>
          </p:nvSpPr>
          <p:spPr bwMode="auto">
            <a:xfrm>
              <a:off x="3109913" y="5073650"/>
              <a:ext cx="90487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Text Box 106"/>
            <p:cNvSpPr txBox="1">
              <a:spLocks noChangeArrowheads="1"/>
            </p:cNvSpPr>
            <p:nvPr/>
          </p:nvSpPr>
          <p:spPr bwMode="auto">
            <a:xfrm>
              <a:off x="3017838" y="5443538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79" name="AutoShape 107"/>
            <p:cNvCxnSpPr>
              <a:cxnSpLocks noChangeShapeType="1"/>
            </p:cNvCxnSpPr>
            <p:nvPr/>
          </p:nvCxnSpPr>
          <p:spPr bwMode="auto">
            <a:xfrm flipV="1">
              <a:off x="3271838" y="5118100"/>
              <a:ext cx="0" cy="23971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3157" name="Oval 108"/>
            <p:cNvSpPr>
              <a:spLocks noChangeArrowheads="1"/>
            </p:cNvSpPr>
            <p:nvPr/>
          </p:nvSpPr>
          <p:spPr bwMode="auto">
            <a:xfrm>
              <a:off x="969963" y="4773613"/>
              <a:ext cx="92075" cy="365125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Text Box 109"/>
            <p:cNvSpPr txBox="1">
              <a:spLocks noChangeArrowheads="1"/>
            </p:cNvSpPr>
            <p:nvPr/>
          </p:nvSpPr>
          <p:spPr bwMode="auto">
            <a:xfrm>
              <a:off x="890588" y="4502150"/>
              <a:ext cx="373062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Oval 110"/>
            <p:cNvSpPr>
              <a:spLocks noChangeArrowheads="1"/>
            </p:cNvSpPr>
            <p:nvPr/>
          </p:nvSpPr>
          <p:spPr bwMode="auto">
            <a:xfrm>
              <a:off x="2857500" y="4783138"/>
              <a:ext cx="92075" cy="365125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Text Box 111"/>
            <p:cNvSpPr txBox="1">
              <a:spLocks noChangeArrowheads="1"/>
            </p:cNvSpPr>
            <p:nvPr/>
          </p:nvSpPr>
          <p:spPr bwMode="auto">
            <a:xfrm>
              <a:off x="2778125" y="4510088"/>
              <a:ext cx="373063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553200" cy="4038600"/>
          </a:xfrm>
        </p:spPr>
        <p:txBody>
          <a:bodyPr>
            <a:normAutofit/>
          </a:bodyPr>
          <a:lstStyle/>
          <a:p>
            <a:r>
              <a:rPr lang="en-US" sz="2400" dirty="0"/>
              <a:t>Squeezed states of light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  <a:p>
            <a:r>
              <a:rPr lang="en-US" sz="2400" dirty="0" smtClean="0"/>
              <a:t>Previous experiment</a:t>
            </a:r>
          </a:p>
          <a:p>
            <a:endParaRPr lang="en-US" sz="2400" dirty="0"/>
          </a:p>
          <a:p>
            <a:r>
              <a:rPr lang="en-US" sz="2400" dirty="0" smtClean="0"/>
              <a:t>Hyper-fine EIT filtering experiment</a:t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“Fast” squeezing experiment</a:t>
            </a:r>
            <a:endParaRPr lang="en-US" sz="2400" dirty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Future plans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9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Experimental results</a:t>
            </a:r>
            <a:endParaRPr lang="en-US" sz="2800" dirty="0"/>
          </a:p>
        </p:txBody>
      </p:sp>
      <p:pic>
        <p:nvPicPr>
          <p:cNvPr id="1026" name="Picture 2" descr="C:\Users\hellok\Documents\Research\2013.01 SPIE proceedings\nois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200" y="609600"/>
            <a:ext cx="1059547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62000"/>
            <a:ext cx="4572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3657600"/>
            <a:ext cx="4191000" cy="285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505200"/>
            <a:ext cx="176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 Squeeze angle scan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Experimental results</a:t>
            </a:r>
          </a:p>
        </p:txBody>
      </p:sp>
      <p:pic>
        <p:nvPicPr>
          <p:cNvPr id="1026" name="Picture 2" descr="C:\Users\hellok\Documents\Research\2013.01 SPIE proceedings\nois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200" y="609600"/>
            <a:ext cx="1059547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62000"/>
            <a:ext cx="4572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hellok\Documents\Research\2013.01 SPIE proceedings\ei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6537"/>
            <a:ext cx="3962400" cy="40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0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Experimental results</a:t>
            </a:r>
          </a:p>
        </p:txBody>
      </p:sp>
      <p:pic>
        <p:nvPicPr>
          <p:cNvPr id="1026" name="Picture 2" descr="C:\Users\hellok\Documents\Research\2013.01 SPIE proceedings\nois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200" y="609600"/>
            <a:ext cx="1059547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5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Experimental setup</a:t>
            </a:r>
            <a:endParaRPr lang="en-US" sz="2800" dirty="0"/>
          </a:p>
        </p:txBody>
      </p:sp>
      <p:grpSp>
        <p:nvGrpSpPr>
          <p:cNvPr id="3163" name="Group 3162"/>
          <p:cNvGrpSpPr/>
          <p:nvPr/>
        </p:nvGrpSpPr>
        <p:grpSpPr>
          <a:xfrm>
            <a:off x="180975" y="1212056"/>
            <a:ext cx="8810625" cy="4167188"/>
            <a:chOff x="333375" y="1676400"/>
            <a:chExt cx="8810625" cy="4167188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184275" y="4414838"/>
              <a:ext cx="1498600" cy="1108075"/>
              <a:chOff x="106876850" y="111690150"/>
              <a:chExt cx="1498600" cy="1107440"/>
            </a:xfrm>
          </p:grpSpPr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 rot="-5400000">
                <a:off x="107364955" y="1117252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AutoShape 4"/>
              <p:cNvSpPr>
                <a:spLocks/>
              </p:cNvSpPr>
              <p:nvPr/>
            </p:nvSpPr>
            <p:spPr bwMode="auto">
              <a:xfrm rot="5400000">
                <a:off x="107486450" y="1113917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 rot="16200000" flipV="1">
                <a:off x="107480100" y="1118616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107442000" y="1112837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 rot="16200000" flipV="1">
                <a:off x="107438825" y="1118393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8"/>
              <p:cNvSpPr>
                <a:spLocks/>
              </p:cNvSpPr>
              <p:nvPr/>
            </p:nvSpPr>
            <p:spPr bwMode="auto">
              <a:xfrm rot="5400000">
                <a:off x="107397550" y="1111694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AutoShape 9"/>
              <p:cNvSpPr>
                <a:spLocks/>
              </p:cNvSpPr>
              <p:nvPr/>
            </p:nvSpPr>
            <p:spPr bwMode="auto">
              <a:xfrm rot="16200000" flipV="1">
                <a:off x="107389930" y="1118120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376363" y="5546725"/>
              <a:ext cx="1203325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Squeezing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1633538" y="4975225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333375" y="4953000"/>
              <a:ext cx="1217613" cy="0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 flipV="1">
              <a:off x="2465388" y="4967288"/>
              <a:ext cx="5845175" cy="158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511175" y="4830763"/>
              <a:ext cx="290513" cy="266700"/>
              <a:chOff x="106443780" y="112105440"/>
              <a:chExt cx="289560" cy="266700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106443780" y="1121054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088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106443780" y="112105440"/>
                <a:ext cx="289560" cy="2610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3448050" y="4830763"/>
              <a:ext cx="290513" cy="266700"/>
              <a:chOff x="106558080" y="112219740"/>
              <a:chExt cx="289560" cy="266700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106558080" y="1122197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09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106558080" y="1122197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 flipV="1">
              <a:off x="3586163" y="4167188"/>
              <a:ext cx="0" cy="80010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417888" y="5097463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81013" y="5105400"/>
              <a:ext cx="373062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 flipH="1">
              <a:off x="3402013" y="4030663"/>
              <a:ext cx="320675" cy="31908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3303588" y="4038600"/>
              <a:ext cx="244475" cy="182563"/>
            </a:xfrm>
            <a:prstGeom prst="curvedUpArrow">
              <a:avLst>
                <a:gd name="adj1" fmla="val 26783"/>
                <a:gd name="adj2" fmla="val 53565"/>
                <a:gd name="adj3" fmla="val 33333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97" name="AutoShape 25"/>
            <p:cNvCxnSpPr>
              <a:cxnSpLocks noChangeShapeType="1"/>
            </p:cNvCxnSpPr>
            <p:nvPr/>
          </p:nvCxnSpPr>
          <p:spPr bwMode="auto">
            <a:xfrm flipH="1" flipV="1">
              <a:off x="3576638" y="2897188"/>
              <a:ext cx="9525" cy="1300162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98" name="AutoShape 26"/>
            <p:cNvCxnSpPr>
              <a:cxnSpLocks noChangeShapeType="1"/>
            </p:cNvCxnSpPr>
            <p:nvPr/>
          </p:nvCxnSpPr>
          <p:spPr bwMode="auto">
            <a:xfrm>
              <a:off x="3578225" y="4175125"/>
              <a:ext cx="3252788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802313" y="4838700"/>
              <a:ext cx="290512" cy="266700"/>
              <a:chOff x="106672380" y="112334040"/>
              <a:chExt cx="289560" cy="266700"/>
            </a:xfrm>
          </p:grpSpPr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106672380" y="1123340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01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106672380" y="1123340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5757863" y="5105400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 rot="10800000">
              <a:off x="3433763" y="2794000"/>
              <a:ext cx="288925" cy="266700"/>
              <a:chOff x="106786680" y="112448340"/>
              <a:chExt cx="289560" cy="266700"/>
            </a:xfrm>
          </p:grpSpPr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106786680" y="1124483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05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106786680" y="1124483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4719638" y="2378075"/>
              <a:ext cx="1498600" cy="1108075"/>
              <a:chOff x="106991150" y="111804450"/>
              <a:chExt cx="1498600" cy="1107440"/>
            </a:xfrm>
          </p:grpSpPr>
          <p:sp>
            <p:nvSpPr>
              <p:cNvPr id="27" name="AutoShape 35"/>
              <p:cNvSpPr>
                <a:spLocks noChangeArrowheads="1"/>
              </p:cNvSpPr>
              <p:nvPr/>
            </p:nvSpPr>
            <p:spPr bwMode="auto">
              <a:xfrm rot="-5400000">
                <a:off x="107479255" y="1118395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36"/>
              <p:cNvSpPr>
                <a:spLocks/>
              </p:cNvSpPr>
              <p:nvPr/>
            </p:nvSpPr>
            <p:spPr bwMode="auto">
              <a:xfrm rot="5400000">
                <a:off x="107600750" y="1115060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AutoShape 37"/>
              <p:cNvSpPr>
                <a:spLocks/>
              </p:cNvSpPr>
              <p:nvPr/>
            </p:nvSpPr>
            <p:spPr bwMode="auto">
              <a:xfrm rot="16200000" flipV="1">
                <a:off x="107594400" y="1119759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utoShape 38"/>
              <p:cNvSpPr>
                <a:spLocks/>
              </p:cNvSpPr>
              <p:nvPr/>
            </p:nvSpPr>
            <p:spPr bwMode="auto">
              <a:xfrm rot="5400000">
                <a:off x="107556300" y="1113980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AutoShape 39"/>
              <p:cNvSpPr>
                <a:spLocks/>
              </p:cNvSpPr>
              <p:nvPr/>
            </p:nvSpPr>
            <p:spPr bwMode="auto">
              <a:xfrm rot="16200000" flipV="1">
                <a:off x="107553125" y="1119536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AutoShape 40"/>
              <p:cNvSpPr>
                <a:spLocks/>
              </p:cNvSpPr>
              <p:nvPr/>
            </p:nvSpPr>
            <p:spPr bwMode="auto">
              <a:xfrm rot="5400000">
                <a:off x="107511850" y="1112837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AutoShape 41"/>
              <p:cNvSpPr>
                <a:spLocks/>
              </p:cNvSpPr>
              <p:nvPr/>
            </p:nvSpPr>
            <p:spPr bwMode="auto">
              <a:xfrm rot="16200000" flipV="1">
                <a:off x="107504230" y="1119263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114" name="AutoShape 42"/>
            <p:cNvCxnSpPr>
              <a:cxnSpLocks noChangeShapeType="1"/>
            </p:cNvCxnSpPr>
            <p:nvPr/>
          </p:nvCxnSpPr>
          <p:spPr bwMode="auto">
            <a:xfrm>
              <a:off x="3586163" y="2930525"/>
              <a:ext cx="1485900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27" name="Text Box 43"/>
            <p:cNvSpPr txBox="1">
              <a:spLocks noChangeArrowheads="1"/>
            </p:cNvSpPr>
            <p:nvPr/>
          </p:nvSpPr>
          <p:spPr bwMode="auto">
            <a:xfrm>
              <a:off x="3387725" y="2481263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4"/>
            <p:cNvSpPr>
              <a:spLocks noChangeArrowheads="1"/>
            </p:cNvSpPr>
            <p:nvPr/>
          </p:nvSpPr>
          <p:spPr bwMode="auto">
            <a:xfrm>
              <a:off x="3090863" y="2747963"/>
              <a:ext cx="90487" cy="366712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Text Box 45"/>
            <p:cNvSpPr txBox="1">
              <a:spLocks noChangeArrowheads="1"/>
            </p:cNvSpPr>
            <p:nvPr/>
          </p:nvSpPr>
          <p:spPr bwMode="auto">
            <a:xfrm>
              <a:off x="2998788" y="2435225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18" name="AutoShape 46"/>
            <p:cNvCxnSpPr>
              <a:cxnSpLocks noChangeShapeType="1"/>
            </p:cNvCxnSpPr>
            <p:nvPr/>
          </p:nvCxnSpPr>
          <p:spPr bwMode="auto">
            <a:xfrm>
              <a:off x="2655888" y="2916238"/>
              <a:ext cx="2408237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0" name="Text Box 47"/>
            <p:cNvSpPr txBox="1">
              <a:spLocks noChangeArrowheads="1"/>
            </p:cNvSpPr>
            <p:nvPr/>
          </p:nvSpPr>
          <p:spPr bwMode="auto">
            <a:xfrm>
              <a:off x="5170488" y="2009775"/>
              <a:ext cx="601662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EIT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20" name="AutoShape 48"/>
            <p:cNvCxnSpPr>
              <a:cxnSpLocks noChangeShapeType="1"/>
            </p:cNvCxnSpPr>
            <p:nvPr/>
          </p:nvCxnSpPr>
          <p:spPr bwMode="auto">
            <a:xfrm flipH="1">
              <a:off x="4225925" y="2763838"/>
              <a:ext cx="319088" cy="319087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1" name="AutoShape 49"/>
            <p:cNvSpPr>
              <a:spLocks noChangeArrowheads="1"/>
            </p:cNvSpPr>
            <p:nvPr/>
          </p:nvSpPr>
          <p:spPr bwMode="auto">
            <a:xfrm flipV="1">
              <a:off x="4302125" y="3014663"/>
              <a:ext cx="242888" cy="182562"/>
            </a:xfrm>
            <a:prstGeom prst="curvedUpArrow">
              <a:avLst>
                <a:gd name="adj1" fmla="val 26609"/>
                <a:gd name="adj2" fmla="val 53218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22" name="AutoShape 50"/>
            <p:cNvCxnSpPr>
              <a:cxnSpLocks noChangeShapeType="1"/>
            </p:cNvCxnSpPr>
            <p:nvPr/>
          </p:nvCxnSpPr>
          <p:spPr bwMode="auto">
            <a:xfrm flipV="1">
              <a:off x="4378325" y="2124075"/>
              <a:ext cx="0" cy="80010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2" name="AutoShape 51"/>
            <p:cNvSpPr>
              <a:spLocks noChangeArrowheads="1"/>
            </p:cNvSpPr>
            <p:nvPr/>
          </p:nvSpPr>
          <p:spPr bwMode="auto">
            <a:xfrm rot="16200000">
              <a:off x="4283076" y="1966912"/>
              <a:ext cx="182562" cy="182563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Text Box 52"/>
            <p:cNvSpPr txBox="1">
              <a:spLocks noChangeArrowheads="1"/>
            </p:cNvSpPr>
            <p:nvPr/>
          </p:nvSpPr>
          <p:spPr bwMode="auto">
            <a:xfrm>
              <a:off x="4187825" y="1676400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PD1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25" name="AutoShape 53"/>
            <p:cNvCxnSpPr>
              <a:cxnSpLocks noChangeShapeType="1"/>
            </p:cNvCxnSpPr>
            <p:nvPr/>
          </p:nvCxnSpPr>
          <p:spPr bwMode="auto">
            <a:xfrm>
              <a:off x="6000750" y="2930525"/>
              <a:ext cx="1204913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26" name="AutoShape 54"/>
            <p:cNvCxnSpPr>
              <a:cxnSpLocks noChangeShapeType="1"/>
            </p:cNvCxnSpPr>
            <p:nvPr/>
          </p:nvCxnSpPr>
          <p:spPr bwMode="auto">
            <a:xfrm>
              <a:off x="6000750" y="2916238"/>
              <a:ext cx="1463675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034" name="Group 55"/>
            <p:cNvGrpSpPr>
              <a:grpSpLocks/>
            </p:cNvGrpSpPr>
            <p:nvPr/>
          </p:nvGrpSpPr>
          <p:grpSpPr bwMode="auto">
            <a:xfrm rot="16200000">
              <a:off x="7072313" y="2790825"/>
              <a:ext cx="273050" cy="273050"/>
              <a:chOff x="106672380" y="112334039"/>
              <a:chExt cx="289561" cy="266700"/>
            </a:xfrm>
          </p:grpSpPr>
          <p:sp>
            <p:nvSpPr>
              <p:cNvPr id="1035" name="Rectangle 56"/>
              <p:cNvSpPr>
                <a:spLocks noChangeArrowheads="1"/>
              </p:cNvSpPr>
              <p:nvPr/>
            </p:nvSpPr>
            <p:spPr bwMode="auto">
              <a:xfrm>
                <a:off x="106672380" y="112334039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29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106672381" y="112334039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36" name="Text Box 58"/>
            <p:cNvSpPr txBox="1">
              <a:spLocks noChangeArrowheads="1"/>
            </p:cNvSpPr>
            <p:nvPr/>
          </p:nvSpPr>
          <p:spPr bwMode="auto">
            <a:xfrm>
              <a:off x="7029450" y="2473325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7" name="Group 59"/>
            <p:cNvGrpSpPr>
              <a:grpSpLocks/>
            </p:cNvGrpSpPr>
            <p:nvPr/>
          </p:nvGrpSpPr>
          <p:grpSpPr bwMode="auto">
            <a:xfrm rot="16200000">
              <a:off x="7075488" y="3365500"/>
              <a:ext cx="274638" cy="274637"/>
              <a:chOff x="106569511" y="112459769"/>
              <a:chExt cx="289561" cy="266700"/>
            </a:xfrm>
          </p:grpSpPr>
          <p:sp>
            <p:nvSpPr>
              <p:cNvPr id="1038" name="Rectangle 60"/>
              <p:cNvSpPr>
                <a:spLocks noChangeArrowheads="1"/>
              </p:cNvSpPr>
              <p:nvPr/>
            </p:nvSpPr>
            <p:spPr bwMode="auto">
              <a:xfrm>
                <a:off x="106569511" y="112459769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33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106569512" y="112459769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34" name="AutoShape 62"/>
            <p:cNvCxnSpPr>
              <a:cxnSpLocks noChangeShapeType="1"/>
            </p:cNvCxnSpPr>
            <p:nvPr/>
          </p:nvCxnSpPr>
          <p:spPr bwMode="auto">
            <a:xfrm flipV="1">
              <a:off x="7205663" y="2930525"/>
              <a:ext cx="6350" cy="56515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35" name="AutoShape 63"/>
            <p:cNvCxnSpPr>
              <a:cxnSpLocks noChangeShapeType="1"/>
            </p:cNvCxnSpPr>
            <p:nvPr/>
          </p:nvCxnSpPr>
          <p:spPr bwMode="auto">
            <a:xfrm>
              <a:off x="7212013" y="3487738"/>
              <a:ext cx="465137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39" name="Text Box 64"/>
            <p:cNvSpPr txBox="1">
              <a:spLocks noChangeArrowheads="1"/>
            </p:cNvSpPr>
            <p:nvPr/>
          </p:nvSpPr>
          <p:spPr bwMode="auto">
            <a:xfrm>
              <a:off x="7021513" y="3648075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37" name="AutoShape 65"/>
            <p:cNvCxnSpPr>
              <a:cxnSpLocks noChangeShapeType="1"/>
            </p:cNvCxnSpPr>
            <p:nvPr/>
          </p:nvCxnSpPr>
          <p:spPr bwMode="auto">
            <a:xfrm flipH="1">
              <a:off x="6664325" y="2771775"/>
              <a:ext cx="319088" cy="319088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40" name="AutoShape 66"/>
            <p:cNvSpPr>
              <a:spLocks noChangeArrowheads="1"/>
            </p:cNvSpPr>
            <p:nvPr/>
          </p:nvSpPr>
          <p:spPr bwMode="auto">
            <a:xfrm flipV="1">
              <a:off x="6557963" y="3128963"/>
              <a:ext cx="242887" cy="182562"/>
            </a:xfrm>
            <a:prstGeom prst="curvedUpArrow">
              <a:avLst>
                <a:gd name="adj1" fmla="val 26609"/>
                <a:gd name="adj2" fmla="val 53217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39" name="AutoShape 67"/>
            <p:cNvCxnSpPr>
              <a:cxnSpLocks noChangeShapeType="1"/>
            </p:cNvCxnSpPr>
            <p:nvPr/>
          </p:nvCxnSpPr>
          <p:spPr bwMode="auto">
            <a:xfrm flipH="1">
              <a:off x="6854825" y="2914650"/>
              <a:ext cx="7938" cy="1260475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40" name="AutoShape 68"/>
            <p:cNvCxnSpPr>
              <a:cxnSpLocks noChangeShapeType="1"/>
            </p:cNvCxnSpPr>
            <p:nvPr/>
          </p:nvCxnSpPr>
          <p:spPr bwMode="auto">
            <a:xfrm flipH="1">
              <a:off x="6710363" y="4022725"/>
              <a:ext cx="319087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41" name="AutoShape 69"/>
            <p:cNvCxnSpPr>
              <a:cxnSpLocks noChangeShapeType="1"/>
            </p:cNvCxnSpPr>
            <p:nvPr/>
          </p:nvCxnSpPr>
          <p:spPr bwMode="auto">
            <a:xfrm flipH="1">
              <a:off x="7516813" y="3349625"/>
              <a:ext cx="320675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41" name="AutoShape 70"/>
            <p:cNvSpPr>
              <a:spLocks noChangeArrowheads="1"/>
            </p:cNvSpPr>
            <p:nvPr/>
          </p:nvSpPr>
          <p:spPr bwMode="auto">
            <a:xfrm flipV="1">
              <a:off x="7608888" y="3602038"/>
              <a:ext cx="244475" cy="182562"/>
            </a:xfrm>
            <a:prstGeom prst="curvedUpArrow">
              <a:avLst>
                <a:gd name="adj1" fmla="val 26783"/>
                <a:gd name="adj2" fmla="val 53565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43" name="AutoShape 71"/>
            <p:cNvCxnSpPr>
              <a:cxnSpLocks noChangeShapeType="1"/>
            </p:cNvCxnSpPr>
            <p:nvPr/>
          </p:nvCxnSpPr>
          <p:spPr bwMode="auto">
            <a:xfrm flipV="1">
              <a:off x="7685088" y="2679700"/>
              <a:ext cx="0" cy="80010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42" name="AutoShape 72"/>
            <p:cNvSpPr>
              <a:spLocks noChangeArrowheads="1"/>
            </p:cNvSpPr>
            <p:nvPr/>
          </p:nvSpPr>
          <p:spPr bwMode="auto">
            <a:xfrm rot="16200000">
              <a:off x="7589837" y="2524126"/>
              <a:ext cx="182563" cy="182562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Text Box 73"/>
            <p:cNvSpPr txBox="1">
              <a:spLocks noChangeArrowheads="1"/>
            </p:cNvSpPr>
            <p:nvPr/>
          </p:nvSpPr>
          <p:spPr bwMode="auto">
            <a:xfrm>
              <a:off x="8705850" y="2794000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BPD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74"/>
            <p:cNvSpPr>
              <a:spLocks noChangeArrowheads="1"/>
            </p:cNvSpPr>
            <p:nvPr/>
          </p:nvSpPr>
          <p:spPr bwMode="auto">
            <a:xfrm>
              <a:off x="7464425" y="2870200"/>
              <a:ext cx="90488" cy="92075"/>
            </a:xfrm>
            <a:prstGeom prst="rect">
              <a:avLst/>
            </a:prstGeom>
            <a:solidFill>
              <a:srgbClr val="00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47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1835150"/>
              <a:ext cx="1846262" cy="2236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45" name="Rectangle 76"/>
            <p:cNvSpPr>
              <a:spLocks noChangeArrowheads="1"/>
            </p:cNvSpPr>
            <p:nvPr/>
          </p:nvSpPr>
          <p:spPr bwMode="auto">
            <a:xfrm>
              <a:off x="5360988" y="4792663"/>
              <a:ext cx="92075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Text Box 77"/>
            <p:cNvSpPr txBox="1">
              <a:spLocks noChangeArrowheads="1"/>
            </p:cNvSpPr>
            <p:nvPr/>
          </p:nvSpPr>
          <p:spPr bwMode="auto">
            <a:xfrm>
              <a:off x="5268913" y="4479925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7" name="Group 78"/>
            <p:cNvGrpSpPr>
              <a:grpSpLocks/>
            </p:cNvGrpSpPr>
            <p:nvPr/>
          </p:nvGrpSpPr>
          <p:grpSpPr bwMode="auto">
            <a:xfrm rot="10800000">
              <a:off x="8196263" y="3357563"/>
              <a:ext cx="273050" cy="274637"/>
              <a:chOff x="106448860" y="112570894"/>
              <a:chExt cx="289562" cy="266700"/>
            </a:xfrm>
          </p:grpSpPr>
          <p:sp>
            <p:nvSpPr>
              <p:cNvPr id="1048" name="Rectangle 79"/>
              <p:cNvSpPr>
                <a:spLocks noChangeArrowheads="1"/>
              </p:cNvSpPr>
              <p:nvPr/>
            </p:nvSpPr>
            <p:spPr bwMode="auto">
              <a:xfrm>
                <a:off x="106448860" y="112570894"/>
                <a:ext cx="289559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52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106448862" y="112570894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9" name="Text Box 81"/>
            <p:cNvSpPr txBox="1">
              <a:spLocks noChangeArrowheads="1"/>
            </p:cNvSpPr>
            <p:nvPr/>
          </p:nvSpPr>
          <p:spPr bwMode="auto">
            <a:xfrm>
              <a:off x="8370888" y="3616325"/>
              <a:ext cx="7699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50/50 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54" name="AutoShape 82"/>
            <p:cNvCxnSpPr>
              <a:cxnSpLocks noChangeShapeType="1"/>
            </p:cNvCxnSpPr>
            <p:nvPr/>
          </p:nvCxnSpPr>
          <p:spPr bwMode="auto">
            <a:xfrm>
              <a:off x="7669213" y="3487738"/>
              <a:ext cx="663575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55" name="AutoShape 83"/>
            <p:cNvCxnSpPr>
              <a:cxnSpLocks noChangeShapeType="1"/>
            </p:cNvCxnSpPr>
            <p:nvPr/>
          </p:nvCxnSpPr>
          <p:spPr bwMode="auto">
            <a:xfrm flipH="1">
              <a:off x="8310563" y="2849563"/>
              <a:ext cx="30162" cy="212566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56" name="AutoShape 84"/>
            <p:cNvCxnSpPr>
              <a:cxnSpLocks noChangeShapeType="1"/>
            </p:cNvCxnSpPr>
            <p:nvPr/>
          </p:nvCxnSpPr>
          <p:spPr bwMode="auto">
            <a:xfrm flipH="1">
              <a:off x="8158163" y="4822825"/>
              <a:ext cx="319087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50" name="Text Box 85"/>
            <p:cNvSpPr txBox="1">
              <a:spLocks noChangeArrowheads="1"/>
            </p:cNvSpPr>
            <p:nvPr/>
          </p:nvSpPr>
          <p:spPr bwMode="auto">
            <a:xfrm>
              <a:off x="8310563" y="4945063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PZT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58" name="AutoShape 86"/>
            <p:cNvCxnSpPr>
              <a:cxnSpLocks noChangeShapeType="1"/>
            </p:cNvCxnSpPr>
            <p:nvPr/>
          </p:nvCxnSpPr>
          <p:spPr bwMode="auto">
            <a:xfrm flipH="1">
              <a:off x="8340725" y="2870200"/>
              <a:ext cx="14288" cy="617538"/>
            </a:xfrm>
            <a:prstGeom prst="straightConnector1">
              <a:avLst/>
            </a:prstGeom>
            <a:noFill/>
            <a:ln w="19050" algn="ctr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59" name="AutoShape 87"/>
            <p:cNvCxnSpPr>
              <a:cxnSpLocks noChangeShapeType="1"/>
            </p:cNvCxnSpPr>
            <p:nvPr/>
          </p:nvCxnSpPr>
          <p:spPr bwMode="auto">
            <a:xfrm flipH="1">
              <a:off x="8340725" y="3487738"/>
              <a:ext cx="617538" cy="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051" name="AutoShape 88"/>
            <p:cNvSpPr>
              <a:spLocks noChangeArrowheads="1"/>
            </p:cNvSpPr>
            <p:nvPr/>
          </p:nvSpPr>
          <p:spPr bwMode="auto">
            <a:xfrm rot="16200000">
              <a:off x="8260556" y="2675732"/>
              <a:ext cx="182563" cy="184150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AutoShape 89"/>
            <p:cNvSpPr>
              <a:spLocks noChangeArrowheads="1"/>
            </p:cNvSpPr>
            <p:nvPr/>
          </p:nvSpPr>
          <p:spPr bwMode="auto">
            <a:xfrm>
              <a:off x="8961438" y="3392488"/>
              <a:ext cx="182562" cy="182562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Text Box 90"/>
            <p:cNvSpPr txBox="1">
              <a:spLocks noChangeArrowheads="1"/>
            </p:cNvSpPr>
            <p:nvPr/>
          </p:nvSpPr>
          <p:spPr bwMode="auto">
            <a:xfrm>
              <a:off x="7524750" y="2260600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PD2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91"/>
            <p:cNvSpPr>
              <a:spLocks noChangeArrowheads="1"/>
            </p:cNvSpPr>
            <p:nvPr/>
          </p:nvSpPr>
          <p:spPr bwMode="auto">
            <a:xfrm>
              <a:off x="6381750" y="4792663"/>
              <a:ext cx="92075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Text Box 92"/>
            <p:cNvSpPr txBox="1">
              <a:spLocks noChangeArrowheads="1"/>
            </p:cNvSpPr>
            <p:nvPr/>
          </p:nvSpPr>
          <p:spPr bwMode="auto">
            <a:xfrm>
              <a:off x="6291263" y="4479925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Text Box 93"/>
            <p:cNvSpPr txBox="1">
              <a:spLocks noChangeArrowheads="1"/>
            </p:cNvSpPr>
            <p:nvPr/>
          </p:nvSpPr>
          <p:spPr bwMode="auto">
            <a:xfrm>
              <a:off x="2281238" y="2617788"/>
              <a:ext cx="700087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control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Text Box 94"/>
            <p:cNvSpPr txBox="1">
              <a:spLocks noChangeArrowheads="1"/>
            </p:cNvSpPr>
            <p:nvPr/>
          </p:nvSpPr>
          <p:spPr bwMode="auto">
            <a:xfrm>
              <a:off x="8339138" y="4125913"/>
              <a:ext cx="365125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Text Box 95"/>
            <p:cNvSpPr txBox="1">
              <a:spLocks noChangeArrowheads="1"/>
            </p:cNvSpPr>
            <p:nvPr/>
          </p:nvSpPr>
          <p:spPr bwMode="auto">
            <a:xfrm>
              <a:off x="3614738" y="3409950"/>
              <a:ext cx="700087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probe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Text Box 96"/>
            <p:cNvSpPr txBox="1">
              <a:spLocks noChangeArrowheads="1"/>
            </p:cNvSpPr>
            <p:nvPr/>
          </p:nvSpPr>
          <p:spPr bwMode="auto">
            <a:xfrm>
              <a:off x="5054600" y="3883025"/>
              <a:ext cx="700088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bypass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69" name="AutoShape 97"/>
            <p:cNvCxnSpPr>
              <a:cxnSpLocks noChangeShapeType="1"/>
            </p:cNvCxnSpPr>
            <p:nvPr/>
          </p:nvCxnSpPr>
          <p:spPr bwMode="auto">
            <a:xfrm rot="16200000" flipV="1">
              <a:off x="3809207" y="4572793"/>
              <a:ext cx="0" cy="2397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3145" name="Rectangle 98"/>
            <p:cNvSpPr>
              <a:spLocks noChangeArrowheads="1"/>
            </p:cNvSpPr>
            <p:nvPr/>
          </p:nvSpPr>
          <p:spPr bwMode="auto">
            <a:xfrm rot="5400000">
              <a:off x="3262313" y="3273425"/>
              <a:ext cx="90487" cy="366713"/>
            </a:xfrm>
            <a:prstGeom prst="rect">
              <a:avLst/>
            </a:prstGeom>
            <a:solidFill>
              <a:srgbClr val="7F7F7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Text Box 99"/>
            <p:cNvSpPr txBox="1">
              <a:spLocks noChangeArrowheads="1"/>
            </p:cNvSpPr>
            <p:nvPr/>
          </p:nvSpPr>
          <p:spPr bwMode="auto">
            <a:xfrm>
              <a:off x="2741613" y="3295650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72" name="AutoShape 100"/>
            <p:cNvCxnSpPr>
              <a:cxnSpLocks noChangeShapeType="1"/>
            </p:cNvCxnSpPr>
            <p:nvPr/>
          </p:nvCxnSpPr>
          <p:spPr bwMode="auto">
            <a:xfrm>
              <a:off x="3192463" y="3295650"/>
              <a:ext cx="2317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3148" name="Group 101"/>
            <p:cNvGrpSpPr>
              <a:grpSpLocks/>
            </p:cNvGrpSpPr>
            <p:nvPr/>
          </p:nvGrpSpPr>
          <p:grpSpPr bwMode="auto">
            <a:xfrm>
              <a:off x="3667125" y="4343400"/>
              <a:ext cx="290513" cy="266700"/>
              <a:chOff x="106786680" y="112448340"/>
              <a:chExt cx="289560" cy="266700"/>
            </a:xfrm>
          </p:grpSpPr>
          <p:sp>
            <p:nvSpPr>
              <p:cNvPr id="3149" name="Rectangle 102"/>
              <p:cNvSpPr>
                <a:spLocks noChangeArrowheads="1"/>
              </p:cNvSpPr>
              <p:nvPr/>
            </p:nvSpPr>
            <p:spPr bwMode="auto">
              <a:xfrm>
                <a:off x="106786680" y="1124483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75" name="AutoShape 103"/>
              <p:cNvCxnSpPr>
                <a:cxnSpLocks noChangeShapeType="1"/>
              </p:cNvCxnSpPr>
              <p:nvPr/>
            </p:nvCxnSpPr>
            <p:spPr bwMode="auto">
              <a:xfrm flipV="1">
                <a:off x="106786680" y="1124483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50" name="Text Box 104"/>
            <p:cNvSpPr txBox="1">
              <a:spLocks noChangeArrowheads="1"/>
            </p:cNvSpPr>
            <p:nvPr/>
          </p:nvSpPr>
          <p:spPr bwMode="auto">
            <a:xfrm>
              <a:off x="3956050" y="4325938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105"/>
            <p:cNvSpPr>
              <a:spLocks noChangeArrowheads="1"/>
            </p:cNvSpPr>
            <p:nvPr/>
          </p:nvSpPr>
          <p:spPr bwMode="auto">
            <a:xfrm>
              <a:off x="3109913" y="5073650"/>
              <a:ext cx="90487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Text Box 106"/>
            <p:cNvSpPr txBox="1">
              <a:spLocks noChangeArrowheads="1"/>
            </p:cNvSpPr>
            <p:nvPr/>
          </p:nvSpPr>
          <p:spPr bwMode="auto">
            <a:xfrm>
              <a:off x="3017838" y="5443538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79" name="AutoShape 107"/>
            <p:cNvCxnSpPr>
              <a:cxnSpLocks noChangeShapeType="1"/>
            </p:cNvCxnSpPr>
            <p:nvPr/>
          </p:nvCxnSpPr>
          <p:spPr bwMode="auto">
            <a:xfrm flipV="1">
              <a:off x="3271838" y="5118100"/>
              <a:ext cx="0" cy="23971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3157" name="Oval 108"/>
            <p:cNvSpPr>
              <a:spLocks noChangeArrowheads="1"/>
            </p:cNvSpPr>
            <p:nvPr/>
          </p:nvSpPr>
          <p:spPr bwMode="auto">
            <a:xfrm>
              <a:off x="969963" y="4773613"/>
              <a:ext cx="92075" cy="365125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Text Box 109"/>
            <p:cNvSpPr txBox="1">
              <a:spLocks noChangeArrowheads="1"/>
            </p:cNvSpPr>
            <p:nvPr/>
          </p:nvSpPr>
          <p:spPr bwMode="auto">
            <a:xfrm>
              <a:off x="890588" y="4502150"/>
              <a:ext cx="373062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Oval 110"/>
            <p:cNvSpPr>
              <a:spLocks noChangeArrowheads="1"/>
            </p:cNvSpPr>
            <p:nvPr/>
          </p:nvSpPr>
          <p:spPr bwMode="auto">
            <a:xfrm>
              <a:off x="2857500" y="4783138"/>
              <a:ext cx="92075" cy="365125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Text Box 111"/>
            <p:cNvSpPr txBox="1">
              <a:spLocks noChangeArrowheads="1"/>
            </p:cNvSpPr>
            <p:nvPr/>
          </p:nvSpPr>
          <p:spPr bwMode="auto">
            <a:xfrm>
              <a:off x="2778125" y="4510088"/>
              <a:ext cx="373063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7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Excess noise power for different coherent probe input powers.</a:t>
            </a:r>
          </a:p>
        </p:txBody>
      </p:sp>
      <p:pic>
        <p:nvPicPr>
          <p:cNvPr id="2050" name="Picture 2" descr="C:\Users\hellok\Documents\Research\2013.01 SPIE proceedings\nois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79" y="775706"/>
            <a:ext cx="10595479" cy="59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6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Improved setup</a:t>
            </a:r>
            <a:endParaRPr lang="en-US" sz="2800" dirty="0"/>
          </a:p>
        </p:txBody>
      </p:sp>
      <p:grpSp>
        <p:nvGrpSpPr>
          <p:cNvPr id="2073" name="Group 2072"/>
          <p:cNvGrpSpPr/>
          <p:nvPr/>
        </p:nvGrpSpPr>
        <p:grpSpPr>
          <a:xfrm>
            <a:off x="457200" y="1219200"/>
            <a:ext cx="8726487" cy="4008438"/>
            <a:chOff x="188913" y="1296824"/>
            <a:chExt cx="8726487" cy="4008438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039813" y="3876512"/>
              <a:ext cx="1498600" cy="1108075"/>
              <a:chOff x="106876850" y="111690150"/>
              <a:chExt cx="1498600" cy="1107440"/>
            </a:xfrm>
          </p:grpSpPr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 rot="-5400000">
                <a:off x="107364955" y="1117252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AutoShape 4"/>
              <p:cNvSpPr>
                <a:spLocks/>
              </p:cNvSpPr>
              <p:nvPr/>
            </p:nvSpPr>
            <p:spPr bwMode="auto">
              <a:xfrm rot="5400000">
                <a:off x="107486450" y="1113917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 rot="16200000" flipV="1">
                <a:off x="107480100" y="1118616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107442000" y="1112837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 rot="16200000" flipV="1">
                <a:off x="107438825" y="1118393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8"/>
              <p:cNvSpPr>
                <a:spLocks/>
              </p:cNvSpPr>
              <p:nvPr/>
            </p:nvSpPr>
            <p:spPr bwMode="auto">
              <a:xfrm rot="5400000">
                <a:off x="107397550" y="1111694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AutoShape 9"/>
              <p:cNvSpPr>
                <a:spLocks/>
              </p:cNvSpPr>
              <p:nvPr/>
            </p:nvSpPr>
            <p:spPr bwMode="auto">
              <a:xfrm rot="16200000" flipV="1">
                <a:off x="107389930" y="1118120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31900" y="5008399"/>
              <a:ext cx="1203325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Squeezing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1489075" y="4436899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188913" y="4414674"/>
              <a:ext cx="1217612" cy="0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908550" y="3876512"/>
              <a:ext cx="1498600" cy="1106487"/>
              <a:chOff x="106991150" y="111804450"/>
              <a:chExt cx="1498600" cy="1107440"/>
            </a:xfrm>
          </p:grpSpPr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 rot="-5400000">
                <a:off x="107479255" y="1118395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AutoShape 15"/>
              <p:cNvSpPr>
                <a:spLocks/>
              </p:cNvSpPr>
              <p:nvPr/>
            </p:nvSpPr>
            <p:spPr bwMode="auto">
              <a:xfrm rot="5400000">
                <a:off x="107600750" y="1115060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AutoShape 16"/>
              <p:cNvSpPr>
                <a:spLocks/>
              </p:cNvSpPr>
              <p:nvPr/>
            </p:nvSpPr>
            <p:spPr bwMode="auto">
              <a:xfrm rot="16200000" flipV="1">
                <a:off x="107594400" y="1119759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/>
              </p:cNvSpPr>
              <p:nvPr/>
            </p:nvSpPr>
            <p:spPr bwMode="auto">
              <a:xfrm rot="5400000">
                <a:off x="107556300" y="1113980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AutoShape 18"/>
              <p:cNvSpPr>
                <a:spLocks/>
              </p:cNvSpPr>
              <p:nvPr/>
            </p:nvSpPr>
            <p:spPr bwMode="auto">
              <a:xfrm rot="16200000" flipV="1">
                <a:off x="107553125" y="1119536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utoShape 19"/>
              <p:cNvSpPr>
                <a:spLocks/>
              </p:cNvSpPr>
              <p:nvPr/>
            </p:nvSpPr>
            <p:spPr bwMode="auto">
              <a:xfrm rot="5400000">
                <a:off x="107511850" y="1112837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20"/>
              <p:cNvSpPr>
                <a:spLocks/>
              </p:cNvSpPr>
              <p:nvPr/>
            </p:nvSpPr>
            <p:spPr bwMode="auto">
              <a:xfrm rot="16200000" flipV="1">
                <a:off x="107504230" y="1119263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069" name="AutoShape 21"/>
            <p:cNvCxnSpPr>
              <a:cxnSpLocks noChangeShapeType="1"/>
            </p:cNvCxnSpPr>
            <p:nvPr/>
          </p:nvCxnSpPr>
          <p:spPr bwMode="auto">
            <a:xfrm flipV="1">
              <a:off x="2320925" y="4428962"/>
              <a:ext cx="2967038" cy="158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366713" y="4292437"/>
              <a:ext cx="290512" cy="266700"/>
              <a:chOff x="106443780" y="112105440"/>
              <a:chExt cx="289560" cy="266700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106443780" y="1121054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 flipV="1">
                <a:off x="106443780" y="112105440"/>
                <a:ext cx="289560" cy="2610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3303588" y="4292437"/>
              <a:ext cx="290512" cy="266700"/>
              <a:chOff x="106558080" y="112219740"/>
              <a:chExt cx="289560" cy="26670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106558080" y="1122197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75" name="AutoShape 27"/>
              <p:cNvCxnSpPr>
                <a:cxnSpLocks noChangeShapeType="1"/>
              </p:cNvCxnSpPr>
              <p:nvPr/>
            </p:nvCxnSpPr>
            <p:spPr bwMode="auto">
              <a:xfrm flipV="1">
                <a:off x="106558080" y="1122197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3273425" y="4559137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336550" y="4567074"/>
              <a:ext cx="373063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78" name="AutoShape 30"/>
            <p:cNvCxnSpPr>
              <a:cxnSpLocks noChangeShapeType="1"/>
            </p:cNvCxnSpPr>
            <p:nvPr/>
          </p:nvCxnSpPr>
          <p:spPr bwMode="auto">
            <a:xfrm flipH="1">
              <a:off x="4305300" y="4265449"/>
              <a:ext cx="320675" cy="32067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8" name="AutoShape 31"/>
            <p:cNvSpPr>
              <a:spLocks noChangeArrowheads="1"/>
            </p:cNvSpPr>
            <p:nvPr/>
          </p:nvSpPr>
          <p:spPr bwMode="auto">
            <a:xfrm flipV="1">
              <a:off x="4433888" y="4533737"/>
              <a:ext cx="244475" cy="182562"/>
            </a:xfrm>
            <a:prstGeom prst="curvedUpArrow">
              <a:avLst>
                <a:gd name="adj1" fmla="val 26783"/>
                <a:gd name="adj2" fmla="val 53565"/>
                <a:gd name="adj3" fmla="val 33333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80" name="AutoShape 32"/>
            <p:cNvCxnSpPr>
              <a:cxnSpLocks noChangeShapeType="1"/>
            </p:cNvCxnSpPr>
            <p:nvPr/>
          </p:nvCxnSpPr>
          <p:spPr bwMode="auto">
            <a:xfrm>
              <a:off x="4433888" y="3482812"/>
              <a:ext cx="3006725" cy="0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29" name="Group 33"/>
            <p:cNvGrpSpPr>
              <a:grpSpLocks/>
            </p:cNvGrpSpPr>
            <p:nvPr/>
          </p:nvGrpSpPr>
          <p:grpSpPr bwMode="auto">
            <a:xfrm>
              <a:off x="6686550" y="4292437"/>
              <a:ext cx="288925" cy="266700"/>
              <a:chOff x="106672380" y="112334040"/>
              <a:chExt cx="289560" cy="266700"/>
            </a:xfrm>
          </p:grpSpPr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106672380" y="1123340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83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06672380" y="1123340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640513" y="4559137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48" name="Group 37"/>
            <p:cNvGrpSpPr>
              <a:grpSpLocks/>
            </p:cNvGrpSpPr>
            <p:nvPr/>
          </p:nvGrpSpPr>
          <p:grpSpPr bwMode="auto">
            <a:xfrm rot="10800000" flipV="1">
              <a:off x="3795713" y="4290849"/>
              <a:ext cx="288925" cy="266700"/>
              <a:chOff x="106786680" y="112448340"/>
              <a:chExt cx="289560" cy="266700"/>
            </a:xfrm>
          </p:grpSpPr>
          <p:sp>
            <p:nvSpPr>
              <p:cNvPr id="2049" name="Rectangle 38"/>
              <p:cNvSpPr>
                <a:spLocks noChangeArrowheads="1"/>
              </p:cNvSpPr>
              <p:nvPr/>
            </p:nvSpPr>
            <p:spPr bwMode="auto">
              <a:xfrm>
                <a:off x="106786680" y="1124483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87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106786680" y="112448340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50" name="Text Box 40"/>
            <p:cNvSpPr txBox="1">
              <a:spLocks noChangeArrowheads="1"/>
            </p:cNvSpPr>
            <p:nvPr/>
          </p:nvSpPr>
          <p:spPr bwMode="auto">
            <a:xfrm>
              <a:off x="3770313" y="4606762"/>
              <a:ext cx="3889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89" name="AutoShape 41"/>
            <p:cNvCxnSpPr>
              <a:cxnSpLocks noChangeShapeType="1"/>
            </p:cNvCxnSpPr>
            <p:nvPr/>
          </p:nvCxnSpPr>
          <p:spPr bwMode="auto">
            <a:xfrm flipH="1" flipV="1">
              <a:off x="6821488" y="4013037"/>
              <a:ext cx="7937" cy="4064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51" name="Text Box 42"/>
            <p:cNvSpPr txBox="1">
              <a:spLocks noChangeArrowheads="1"/>
            </p:cNvSpPr>
            <p:nvPr/>
          </p:nvSpPr>
          <p:spPr bwMode="auto">
            <a:xfrm>
              <a:off x="5359400" y="3573299"/>
              <a:ext cx="601663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EIT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91" name="AutoShape 43"/>
            <p:cNvCxnSpPr>
              <a:cxnSpLocks noChangeShapeType="1"/>
            </p:cNvCxnSpPr>
            <p:nvPr/>
          </p:nvCxnSpPr>
          <p:spPr bwMode="auto">
            <a:xfrm>
              <a:off x="3954463" y="2897024"/>
              <a:ext cx="3175" cy="1533525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92" name="AutoShape 44"/>
            <p:cNvCxnSpPr>
              <a:cxnSpLocks noChangeShapeType="1"/>
            </p:cNvCxnSpPr>
            <p:nvPr/>
          </p:nvCxnSpPr>
          <p:spPr bwMode="auto">
            <a:xfrm flipH="1">
              <a:off x="4275138" y="3317712"/>
              <a:ext cx="320675" cy="319087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1296824"/>
              <a:ext cx="1846263" cy="2236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2052" name="Group 46"/>
            <p:cNvGrpSpPr>
              <a:grpSpLocks/>
            </p:cNvGrpSpPr>
            <p:nvPr/>
          </p:nvGrpSpPr>
          <p:grpSpPr bwMode="auto">
            <a:xfrm rot="10800000">
              <a:off x="7262813" y="2239799"/>
              <a:ext cx="274637" cy="273050"/>
              <a:chOff x="106448860" y="112570894"/>
              <a:chExt cx="289562" cy="266700"/>
            </a:xfrm>
          </p:grpSpPr>
          <p:sp>
            <p:nvSpPr>
              <p:cNvPr id="2053" name="Rectangle 47"/>
              <p:cNvSpPr>
                <a:spLocks noChangeArrowheads="1"/>
              </p:cNvSpPr>
              <p:nvPr/>
            </p:nvSpPr>
            <p:spPr bwMode="auto">
              <a:xfrm>
                <a:off x="106448860" y="112570894"/>
                <a:ext cx="289559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96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106448862" y="112570894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54" name="Text Box 49"/>
            <p:cNvSpPr txBox="1">
              <a:spLocks noChangeArrowheads="1"/>
            </p:cNvSpPr>
            <p:nvPr/>
          </p:nvSpPr>
          <p:spPr bwMode="auto">
            <a:xfrm>
              <a:off x="6618288" y="2550949"/>
              <a:ext cx="7683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50/50 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98" name="AutoShape 50"/>
            <p:cNvCxnSpPr>
              <a:cxnSpLocks noChangeShapeType="1"/>
            </p:cNvCxnSpPr>
            <p:nvPr/>
          </p:nvCxnSpPr>
          <p:spPr bwMode="auto">
            <a:xfrm flipH="1">
              <a:off x="7404100" y="2377912"/>
              <a:ext cx="4763" cy="205898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99" name="AutoShape 51"/>
            <p:cNvCxnSpPr>
              <a:cxnSpLocks noChangeShapeType="1"/>
            </p:cNvCxnSpPr>
            <p:nvPr/>
          </p:nvCxnSpPr>
          <p:spPr bwMode="auto">
            <a:xfrm flipH="1">
              <a:off x="7245350" y="4284499"/>
              <a:ext cx="320675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100" name="AutoShape 52"/>
            <p:cNvCxnSpPr>
              <a:cxnSpLocks noChangeShapeType="1"/>
            </p:cNvCxnSpPr>
            <p:nvPr/>
          </p:nvCxnSpPr>
          <p:spPr bwMode="auto">
            <a:xfrm flipH="1">
              <a:off x="7408863" y="1750849"/>
              <a:ext cx="14287" cy="617538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101" name="AutoShape 53"/>
            <p:cNvCxnSpPr>
              <a:cxnSpLocks noChangeShapeType="1"/>
            </p:cNvCxnSpPr>
            <p:nvPr/>
          </p:nvCxnSpPr>
          <p:spPr bwMode="auto">
            <a:xfrm flipH="1">
              <a:off x="7408863" y="2368387"/>
              <a:ext cx="615950" cy="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55" name="AutoShape 54"/>
            <p:cNvSpPr>
              <a:spLocks noChangeArrowheads="1"/>
            </p:cNvSpPr>
            <p:nvPr/>
          </p:nvSpPr>
          <p:spPr bwMode="auto">
            <a:xfrm rot="-5400000">
              <a:off x="7327900" y="1557174"/>
              <a:ext cx="182563" cy="182563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AutoShape 55"/>
            <p:cNvSpPr>
              <a:spLocks noChangeArrowheads="1"/>
            </p:cNvSpPr>
            <p:nvPr/>
          </p:nvSpPr>
          <p:spPr bwMode="auto">
            <a:xfrm>
              <a:off x="8029575" y="2273137"/>
              <a:ext cx="182563" cy="182562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Text Box 56"/>
            <p:cNvSpPr txBox="1">
              <a:spLocks noChangeArrowheads="1"/>
            </p:cNvSpPr>
            <p:nvPr/>
          </p:nvSpPr>
          <p:spPr bwMode="auto">
            <a:xfrm>
              <a:off x="3284538" y="3447887"/>
              <a:ext cx="60642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control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57"/>
            <p:cNvSpPr txBox="1">
              <a:spLocks noChangeArrowheads="1"/>
            </p:cNvSpPr>
            <p:nvPr/>
          </p:nvSpPr>
          <p:spPr bwMode="auto">
            <a:xfrm>
              <a:off x="5676900" y="2042949"/>
              <a:ext cx="11493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Local oscillator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58"/>
            <p:cNvSpPr>
              <a:spLocks noChangeArrowheads="1"/>
            </p:cNvSpPr>
            <p:nvPr/>
          </p:nvSpPr>
          <p:spPr bwMode="auto">
            <a:xfrm>
              <a:off x="2965450" y="4535324"/>
              <a:ext cx="90488" cy="36512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Text Box 59"/>
            <p:cNvSpPr txBox="1">
              <a:spLocks noChangeArrowheads="1"/>
            </p:cNvSpPr>
            <p:nvPr/>
          </p:nvSpPr>
          <p:spPr bwMode="auto">
            <a:xfrm>
              <a:off x="2873375" y="4905212"/>
              <a:ext cx="3889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08" name="AutoShape 60"/>
            <p:cNvCxnSpPr>
              <a:cxnSpLocks noChangeShapeType="1"/>
            </p:cNvCxnSpPr>
            <p:nvPr/>
          </p:nvCxnSpPr>
          <p:spPr bwMode="auto">
            <a:xfrm flipV="1">
              <a:off x="3127375" y="4579774"/>
              <a:ext cx="0" cy="23971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63" name="Oval 61"/>
            <p:cNvSpPr>
              <a:spLocks noChangeArrowheads="1"/>
            </p:cNvSpPr>
            <p:nvPr/>
          </p:nvSpPr>
          <p:spPr bwMode="auto">
            <a:xfrm>
              <a:off x="825500" y="4235287"/>
              <a:ext cx="92075" cy="365125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Text Box 62"/>
            <p:cNvSpPr txBox="1">
              <a:spLocks noChangeArrowheads="1"/>
            </p:cNvSpPr>
            <p:nvPr/>
          </p:nvSpPr>
          <p:spPr bwMode="auto">
            <a:xfrm>
              <a:off x="746125" y="3963824"/>
              <a:ext cx="373063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Oval 63"/>
            <p:cNvSpPr>
              <a:spLocks noChangeArrowheads="1"/>
            </p:cNvSpPr>
            <p:nvPr/>
          </p:nvSpPr>
          <p:spPr bwMode="auto">
            <a:xfrm>
              <a:off x="2713038" y="4244812"/>
              <a:ext cx="92075" cy="365125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Text Box 64"/>
            <p:cNvSpPr txBox="1">
              <a:spLocks noChangeArrowheads="1"/>
            </p:cNvSpPr>
            <p:nvPr/>
          </p:nvSpPr>
          <p:spPr bwMode="auto">
            <a:xfrm>
              <a:off x="2633663" y="3971762"/>
              <a:ext cx="373062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13" name="AutoShape 65"/>
            <p:cNvCxnSpPr>
              <a:cxnSpLocks noChangeShapeType="1"/>
            </p:cNvCxnSpPr>
            <p:nvPr/>
          </p:nvCxnSpPr>
          <p:spPr bwMode="auto">
            <a:xfrm flipH="1">
              <a:off x="4448175" y="3492337"/>
              <a:ext cx="1588" cy="925512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114" name="AutoShape 66"/>
            <p:cNvCxnSpPr>
              <a:cxnSpLocks noChangeShapeType="1"/>
            </p:cNvCxnSpPr>
            <p:nvPr/>
          </p:nvCxnSpPr>
          <p:spPr bwMode="auto">
            <a:xfrm flipH="1">
              <a:off x="7256463" y="3325649"/>
              <a:ext cx="320675" cy="320675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67" name="AutoShape 67"/>
            <p:cNvSpPr>
              <a:spLocks noChangeArrowheads="1"/>
            </p:cNvSpPr>
            <p:nvPr/>
          </p:nvSpPr>
          <p:spPr bwMode="auto">
            <a:xfrm flipV="1">
              <a:off x="7685088" y="3460587"/>
              <a:ext cx="244475" cy="182562"/>
            </a:xfrm>
            <a:prstGeom prst="curvedUpArrow">
              <a:avLst>
                <a:gd name="adj1" fmla="val 26783"/>
                <a:gd name="adj2" fmla="val 53565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16" name="AutoShape 68"/>
            <p:cNvCxnSpPr>
              <a:cxnSpLocks noChangeShapeType="1"/>
            </p:cNvCxnSpPr>
            <p:nvPr/>
          </p:nvCxnSpPr>
          <p:spPr bwMode="auto">
            <a:xfrm>
              <a:off x="6176963" y="4428962"/>
              <a:ext cx="1216025" cy="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117" name="AutoShape 69"/>
            <p:cNvCxnSpPr>
              <a:cxnSpLocks noChangeShapeType="1"/>
            </p:cNvCxnSpPr>
            <p:nvPr/>
          </p:nvCxnSpPr>
          <p:spPr bwMode="auto">
            <a:xfrm flipV="1">
              <a:off x="3946525" y="4414674"/>
              <a:ext cx="1333500" cy="635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118" name="AutoShape 70"/>
            <p:cNvCxnSpPr>
              <a:cxnSpLocks noChangeShapeType="1"/>
            </p:cNvCxnSpPr>
            <p:nvPr/>
          </p:nvCxnSpPr>
          <p:spPr bwMode="auto">
            <a:xfrm>
              <a:off x="6176963" y="4421024"/>
              <a:ext cx="646112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68" name="Rectangle 71"/>
            <p:cNvSpPr>
              <a:spLocks noChangeArrowheads="1"/>
            </p:cNvSpPr>
            <p:nvPr/>
          </p:nvSpPr>
          <p:spPr bwMode="auto">
            <a:xfrm>
              <a:off x="6745288" y="3879687"/>
              <a:ext cx="153987" cy="139700"/>
            </a:xfrm>
            <a:prstGeom prst="rect">
              <a:avLst/>
            </a:prstGeom>
            <a:solidFill>
              <a:srgbClr val="000000"/>
            </a:solidFill>
            <a:ln w="317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20" name="AutoShape 72"/>
            <p:cNvCxnSpPr>
              <a:cxnSpLocks noChangeShapeType="1"/>
            </p:cNvCxnSpPr>
            <p:nvPr/>
          </p:nvCxnSpPr>
          <p:spPr bwMode="auto">
            <a:xfrm>
              <a:off x="5559425" y="2362037"/>
              <a:ext cx="1865313" cy="635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70" name="Text Box 73"/>
            <p:cNvSpPr txBox="1">
              <a:spLocks noChangeArrowheads="1"/>
            </p:cNvSpPr>
            <p:nvPr/>
          </p:nvSpPr>
          <p:spPr bwMode="auto">
            <a:xfrm>
              <a:off x="5564188" y="3158962"/>
              <a:ext cx="70167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bypass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Text Box 74"/>
            <p:cNvSpPr txBox="1">
              <a:spLocks noChangeArrowheads="1"/>
            </p:cNvSpPr>
            <p:nvPr/>
          </p:nvSpPr>
          <p:spPr bwMode="auto">
            <a:xfrm>
              <a:off x="7767638" y="1723862"/>
              <a:ext cx="1147762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BPD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93816" y="5847021"/>
            <a:ext cx="446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 leakage reduced from 0.5 </a:t>
            </a:r>
            <a:r>
              <a:rPr lang="en-US" dirty="0" err="1" smtClean="0"/>
              <a:t>uW</a:t>
            </a:r>
            <a:r>
              <a:rPr lang="en-US" dirty="0" smtClean="0"/>
              <a:t> to 20 </a:t>
            </a:r>
            <a:r>
              <a:rPr lang="en-US" dirty="0" err="1" smtClean="0"/>
              <a:t>nW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8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ellok\Documents\Research\2013.01 SPIE proceedings\ei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399"/>
            <a:ext cx="4763199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Experimental results</a:t>
            </a:r>
          </a:p>
        </p:txBody>
      </p:sp>
      <p:pic>
        <p:nvPicPr>
          <p:cNvPr id="4098" name="Picture 2" descr="C:\Users\hellok\Documents\Research\2013.01 SPIE proceedings\nois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99" y="914400"/>
            <a:ext cx="47336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6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1" y="725023"/>
            <a:ext cx="8534399" cy="5294777"/>
            <a:chOff x="304801" y="457200"/>
            <a:chExt cx="8534399" cy="5294777"/>
          </a:xfrm>
        </p:grpSpPr>
        <p:pic>
          <p:nvPicPr>
            <p:cNvPr id="2050" name="Picture 2" descr="C:\Users\hellok\Documents\Research\2013.01 SPIE proceedings\eit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457200"/>
              <a:ext cx="4190999" cy="5218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hellok\Documents\Research\2013.01 SPIE proceedings\noise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57200"/>
              <a:ext cx="4267200" cy="529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Probing dense atomic media with noise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1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553200" cy="4038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Squeezed states of light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Previous experiment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Hyper-fine EIT filtering experiment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“Fast” squeezing experiment</a:t>
            </a:r>
            <a:endParaRPr lang="en-US" sz="2400" dirty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Future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“Fast” squeezing experiment 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Phys. Rev. Letters </a:t>
            </a:r>
            <a:r>
              <a:rPr lang="en-US" sz="2400" b="1" dirty="0" smtClean="0">
                <a:solidFill>
                  <a:schemeClr val="tx1"/>
                </a:solidFill>
              </a:rPr>
              <a:t>86</a:t>
            </a:r>
            <a:r>
              <a:rPr lang="en-US" sz="2400" dirty="0" smtClean="0">
                <a:solidFill>
                  <a:schemeClr val="tx1"/>
                </a:solidFill>
              </a:rPr>
              <a:t> (2001</a:t>
            </a:r>
            <a:r>
              <a:rPr lang="en-US" sz="2400" dirty="0"/>
              <a:t>) 3925</a:t>
            </a:r>
            <a:br>
              <a:rPr lang="en-US" sz="2400" dirty="0"/>
            </a:br>
            <a:r>
              <a:rPr lang="en-US" sz="2400" dirty="0"/>
              <a:t>A. </a:t>
            </a:r>
            <a:r>
              <a:rPr lang="en-US" sz="2400" dirty="0" err="1" smtClean="0"/>
              <a:t>Kuzmich</a:t>
            </a:r>
            <a:r>
              <a:rPr lang="en-US" sz="2400" dirty="0"/>
              <a:t> et </a:t>
            </a:r>
            <a:r>
              <a:rPr lang="en-US" sz="2400" dirty="0" smtClean="0"/>
              <a:t>al., </a:t>
            </a:r>
            <a:r>
              <a:rPr lang="en-US" sz="2400" dirty="0"/>
              <a:t>“Signal Velocity, Causality, and Quantum Noise in Superluminal Light Pulse Propagation”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Journal of Optics </a:t>
            </a:r>
            <a:r>
              <a:rPr lang="en-US" sz="2400" b="1" dirty="0" smtClean="0"/>
              <a:t>12</a:t>
            </a:r>
            <a:r>
              <a:rPr lang="en-US" sz="2400" dirty="0"/>
              <a:t> (2010) 104007</a:t>
            </a:r>
            <a:br>
              <a:rPr lang="en-US" sz="2400" dirty="0"/>
            </a:br>
            <a:r>
              <a:rPr lang="en-US" sz="2400" dirty="0" smtClean="0"/>
              <a:t>R. W. </a:t>
            </a:r>
            <a:r>
              <a:rPr lang="en-US" sz="2400" dirty="0"/>
              <a:t>Boyd et </a:t>
            </a:r>
            <a:r>
              <a:rPr lang="en-US" sz="2400" dirty="0" smtClean="0"/>
              <a:t>al., </a:t>
            </a:r>
            <a:r>
              <a:rPr lang="en-US" sz="2400" dirty="0"/>
              <a:t>“Noise properties of propagation </a:t>
            </a:r>
            <a:r>
              <a:rPr lang="en-US" sz="2400" dirty="0" smtClean="0"/>
              <a:t>through slow- </a:t>
            </a:r>
            <a:r>
              <a:rPr lang="en-US" sz="2400" dirty="0"/>
              <a:t>and fast-light media</a:t>
            </a:r>
            <a:r>
              <a:rPr lang="en-US" sz="2400" dirty="0" smtClean="0"/>
              <a:t>”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4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Squeezed states of light</a:t>
            </a:r>
            <a:endParaRPr lang="en-US" sz="28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953000" y="861536"/>
            <a:ext cx="3162300" cy="3329464"/>
            <a:chOff x="4394200" y="861536"/>
            <a:chExt cx="4216400" cy="4439285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553200" y="4931489"/>
                  <a:ext cx="478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4931489"/>
                  <a:ext cx="47852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78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394200" y="2899489"/>
                  <a:ext cx="483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2899489"/>
                  <a:ext cx="48385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-2700000">
              <a:off x="7706845" y="1559075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6781800" y="2069068"/>
              <a:ext cx="1066800" cy="106680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715000" y="861536"/>
              <a:ext cx="159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state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0171" y="4513604"/>
                <a:ext cx="7113229" cy="1724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      -&gt;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/>
                </a:r>
                <a:br>
                  <a:rPr lang="en-US" dirty="0" smtClean="0">
                    <a:latin typeface="Cambria Math"/>
                    <a:ea typeface="Cambria Math"/>
                  </a:rPr>
                </a:br>
                <a:r>
                  <a:rPr lang="en-US" dirty="0" smtClean="0">
                    <a:latin typeface="Cambria Math"/>
                    <a:ea typeface="Cambria Math"/>
                  </a:rPr>
                  <a:t>Coherent state:			Squeezed state: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71" y="4513604"/>
                <a:ext cx="7113229" cy="1724831"/>
              </a:xfrm>
              <a:prstGeom prst="rect">
                <a:avLst/>
              </a:prstGeom>
              <a:blipFill rotWithShape="1">
                <a:blip r:embed="rId6"/>
                <a:stretch>
                  <a:fillRect l="-771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849869"/>
            <a:ext cx="3086100" cy="3420249"/>
            <a:chOff x="685800" y="849869"/>
            <a:chExt cx="3086100" cy="3420249"/>
          </a:xfrm>
        </p:grpSpPr>
        <p:grpSp>
          <p:nvGrpSpPr>
            <p:cNvPr id="9" name="Group 8"/>
            <p:cNvGrpSpPr/>
            <p:nvPr/>
          </p:nvGrpSpPr>
          <p:grpSpPr>
            <a:xfrm>
              <a:off x="685800" y="849869"/>
              <a:ext cx="3086100" cy="3420249"/>
              <a:chOff x="685800" y="849869"/>
              <a:chExt cx="3086100" cy="3420249"/>
            </a:xfrm>
          </p:grpSpPr>
          <p:grpSp>
            <p:nvGrpSpPr>
              <p:cNvPr id="4" name="Group 3"/>
              <p:cNvGrpSpPr>
                <a:grpSpLocks noChangeAspect="1"/>
              </p:cNvGrpSpPr>
              <p:nvPr/>
            </p:nvGrpSpPr>
            <p:grpSpPr>
              <a:xfrm>
                <a:off x="685800" y="849869"/>
                <a:ext cx="3086100" cy="3420249"/>
                <a:chOff x="152400" y="849868"/>
                <a:chExt cx="4114800" cy="4560332"/>
              </a:xfrm>
            </p:grpSpPr>
            <p:sp>
              <p:nvSpPr>
                <p:cNvPr id="14" name="Rectangle 13"/>
                <p:cNvSpPr>
                  <a:spLocks noChangeAspect="1"/>
                </p:cNvSpPr>
                <p:nvPr/>
              </p:nvSpPr>
              <p:spPr>
                <a:xfrm>
                  <a:off x="609600" y="1307068"/>
                  <a:ext cx="3657600" cy="3657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14" idx="0"/>
                  <a:endCxn id="14" idx="2"/>
                </p:cNvCxnSpPr>
                <p:nvPr/>
              </p:nvCxnSpPr>
              <p:spPr>
                <a:xfrm>
                  <a:off x="2438400" y="1307068"/>
                  <a:ext cx="0" cy="3657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14" idx="3"/>
                  <a:endCxn id="14" idx="1"/>
                </p:cNvCxnSpPr>
                <p:nvPr/>
              </p:nvCxnSpPr>
              <p:spPr>
                <a:xfrm flipH="1">
                  <a:off x="609600" y="3135868"/>
                  <a:ext cx="3657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2209800" y="5040868"/>
                      <a:ext cx="47852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9800" y="5040868"/>
                      <a:ext cx="478529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52400" y="2995136"/>
                      <a:ext cx="4838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400" y="2995136"/>
                      <a:ext cx="48385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Oval 21"/>
                <p:cNvSpPr/>
                <p:nvPr/>
              </p:nvSpPr>
              <p:spPr>
                <a:xfrm>
                  <a:off x="3322320" y="1886188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25000">
                      <a:srgbClr val="0070C0"/>
                    </a:gs>
                    <a:gs pos="100000">
                      <a:srgbClr val="0070C0">
                        <a:lumMod val="0"/>
                        <a:lumOff val="100000"/>
                      </a:srgb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2438400" y="2069068"/>
                  <a:ext cx="1066800" cy="106680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1473200" y="849868"/>
                  <a:ext cx="15689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Coherent state</a:t>
                  </a:r>
                  <a:endParaRPr lang="en-US" dirty="0"/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2423160" y="2286000"/>
                <a:ext cx="472440" cy="548640"/>
              </a:xfrm>
              <a:prstGeom prst="arc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743200" y="2133600"/>
                  <a:ext cx="4026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33600"/>
                  <a:ext cx="40267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479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C:\Users\hellok\Desktop\rotation_6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09" y="609600"/>
            <a:ext cx="5821691" cy="573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Faraday rotation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78" name="Group 2077"/>
          <p:cNvGrpSpPr/>
          <p:nvPr/>
        </p:nvGrpSpPr>
        <p:grpSpPr>
          <a:xfrm>
            <a:off x="257779" y="996173"/>
            <a:ext cx="3476021" cy="1670827"/>
            <a:chOff x="257779" y="838201"/>
            <a:chExt cx="3476021" cy="1670827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619775" y="1095388"/>
              <a:ext cx="1498693" cy="1107066"/>
              <a:chOff x="106991150" y="111804450"/>
              <a:chExt cx="1498600" cy="1107440"/>
            </a:xfrm>
          </p:grpSpPr>
          <p:sp>
            <p:nvSpPr>
              <p:cNvPr id="2052" name="AutoShape 15"/>
              <p:cNvSpPr>
                <a:spLocks noChangeArrowheads="1"/>
              </p:cNvSpPr>
              <p:nvPr/>
            </p:nvSpPr>
            <p:spPr bwMode="auto">
              <a:xfrm rot="-5400000">
                <a:off x="107479255" y="1118395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AutoShape 16"/>
              <p:cNvSpPr>
                <a:spLocks/>
              </p:cNvSpPr>
              <p:nvPr/>
            </p:nvSpPr>
            <p:spPr bwMode="auto">
              <a:xfrm rot="5400000">
                <a:off x="107600750" y="1115060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AutoShape 17"/>
              <p:cNvSpPr>
                <a:spLocks/>
              </p:cNvSpPr>
              <p:nvPr/>
            </p:nvSpPr>
            <p:spPr bwMode="auto">
              <a:xfrm rot="16200000" flipV="1">
                <a:off x="107594400" y="1119759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AutoShape 18"/>
              <p:cNvSpPr>
                <a:spLocks/>
              </p:cNvSpPr>
              <p:nvPr/>
            </p:nvSpPr>
            <p:spPr bwMode="auto">
              <a:xfrm rot="5400000">
                <a:off x="107556300" y="1113980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AutoShape 19"/>
              <p:cNvSpPr>
                <a:spLocks/>
              </p:cNvSpPr>
              <p:nvPr/>
            </p:nvSpPr>
            <p:spPr bwMode="auto">
              <a:xfrm rot="16200000" flipV="1">
                <a:off x="107553125" y="1119536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AutoShape 20"/>
              <p:cNvSpPr>
                <a:spLocks/>
              </p:cNvSpPr>
              <p:nvPr/>
            </p:nvSpPr>
            <p:spPr bwMode="auto">
              <a:xfrm rot="5400000">
                <a:off x="107511850" y="1112837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AutoShape 21"/>
              <p:cNvSpPr>
                <a:spLocks/>
              </p:cNvSpPr>
              <p:nvPr/>
            </p:nvSpPr>
            <p:spPr bwMode="auto">
              <a:xfrm rot="16200000" flipV="1">
                <a:off x="107504230" y="1119263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070" name="AutoShape 22"/>
            <p:cNvCxnSpPr>
              <a:cxnSpLocks noChangeShapeType="1"/>
            </p:cNvCxnSpPr>
            <p:nvPr/>
          </p:nvCxnSpPr>
          <p:spPr bwMode="auto">
            <a:xfrm flipV="1">
              <a:off x="257779" y="1648242"/>
              <a:ext cx="741898" cy="243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803672" y="2227183"/>
              <a:ext cx="1162706" cy="281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Interaction cell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 rot="10800000">
              <a:off x="2798398" y="1506615"/>
              <a:ext cx="274338" cy="274227"/>
              <a:chOff x="106448860" y="112570894"/>
              <a:chExt cx="289562" cy="266700"/>
            </a:xfrm>
          </p:grpSpPr>
          <p:sp>
            <p:nvSpPr>
              <p:cNvPr id="2050" name="Rectangle 34"/>
              <p:cNvSpPr>
                <a:spLocks noChangeArrowheads="1"/>
              </p:cNvSpPr>
              <p:nvPr/>
            </p:nvSpPr>
            <p:spPr bwMode="auto">
              <a:xfrm>
                <a:off x="106448860" y="112570894"/>
                <a:ext cx="289559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83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06448862" y="112570894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2770073" y="1818985"/>
              <a:ext cx="355826" cy="267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87" name="AutoShape 39"/>
            <p:cNvCxnSpPr>
              <a:cxnSpLocks noChangeShapeType="1"/>
            </p:cNvCxnSpPr>
            <p:nvPr/>
          </p:nvCxnSpPr>
          <p:spPr bwMode="auto">
            <a:xfrm flipH="1">
              <a:off x="2929841" y="1032445"/>
              <a:ext cx="15240" cy="61701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88" name="AutoShape 40"/>
            <p:cNvCxnSpPr>
              <a:cxnSpLocks noChangeShapeType="1"/>
            </p:cNvCxnSpPr>
            <p:nvPr/>
          </p:nvCxnSpPr>
          <p:spPr bwMode="auto">
            <a:xfrm flipH="1">
              <a:off x="2929841" y="1649457"/>
              <a:ext cx="617257" cy="1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6" name="AutoShape 41"/>
            <p:cNvSpPr>
              <a:spLocks noChangeArrowheads="1"/>
            </p:cNvSpPr>
            <p:nvPr/>
          </p:nvSpPr>
          <p:spPr bwMode="auto">
            <a:xfrm rot="16200000">
              <a:off x="2856536" y="838164"/>
              <a:ext cx="182818" cy="182891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auto">
            <a:xfrm>
              <a:off x="3550909" y="1554239"/>
              <a:ext cx="182891" cy="182818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98" name="AutoShape 50"/>
            <p:cNvCxnSpPr>
              <a:cxnSpLocks noChangeShapeType="1"/>
            </p:cNvCxnSpPr>
            <p:nvPr/>
          </p:nvCxnSpPr>
          <p:spPr bwMode="auto">
            <a:xfrm flipV="1">
              <a:off x="1887836" y="1646645"/>
              <a:ext cx="1042281" cy="1716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3242115" y="1017804"/>
              <a:ext cx="420738" cy="28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BPD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2328120" y="1453402"/>
              <a:ext cx="91445" cy="365636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2236673" y="1823031"/>
              <a:ext cx="388644" cy="30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Faraday rotation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6488668"/>
                <a:ext cx="91440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BPD signal </a:t>
                </a:r>
                <a:r>
                  <a:rPr lang="en-US" dirty="0" err="1" smtClean="0">
                    <a:latin typeface="+mj-lt"/>
                  </a:rPr>
                  <a:t>vs</a:t>
                </a:r>
                <a:r>
                  <a:rPr lang="en-US" dirty="0" smtClean="0">
                    <a:latin typeface="+mj-lt"/>
                  </a:rPr>
                  <a:t> magnetic field in the interaction cell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1600" i="1">
                            <a:latin typeface="Cambria Math"/>
                          </a:rPr>
                          <m:t>87</m:t>
                        </m:r>
                      </m:sup>
                      <m:e>
                        <m:r>
                          <a:rPr lang="en-US" sz="1600" i="1">
                            <a:latin typeface="Cambria Math"/>
                          </a:rPr>
                          <m:t>𝑅𝑏</m:t>
                        </m:r>
                      </m:e>
                    </m:sPre>
                    <m:r>
                      <a:rPr lang="en-US" sz="16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F</m:t>
                    </m:r>
                    <m:r>
                      <a:rPr lang="en-US" sz="1600" b="0" i="0" smtClean="0">
                        <a:latin typeface="Cambria Math"/>
                      </a:rPr>
                      <m:t>=2 →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F</m:t>
                    </m:r>
                    <m:r>
                      <a:rPr lang="en-US" sz="1600" b="0" i="0" smtClean="0">
                        <a:latin typeface="Cambria Math"/>
                      </a:rPr>
                      <m:t>′=1,</m:t>
                    </m:r>
                    <m:r>
                      <a:rPr lang="en-US" sz="1600" b="0" i="1" smtClean="0">
                        <a:latin typeface="Cambria Math"/>
                      </a:rPr>
                      <m:t>𝑇</m:t>
                    </m:r>
                    <m:r>
                      <a:rPr lang="en-US" sz="1600" b="0" i="1" smtClean="0">
                        <a:latin typeface="Cambria Math"/>
                      </a:rPr>
                      <m:t>=50 </m:t>
                    </m:r>
                    <m:sPre>
                      <m:sPre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1600" b="0" i="1" smtClean="0">
                            <a:latin typeface="Cambria Math"/>
                          </a:rPr>
                          <m:t>𝑜</m:t>
                        </m:r>
                      </m:sup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8668"/>
                <a:ext cx="9144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3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hellok\Desktop\rotation_1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0162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ellok\Desktop\rotation_1mA_zoo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6868"/>
            <a:ext cx="3016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ellok\Desktop\rotation_3m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1" y="609598"/>
            <a:ext cx="30163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ellok\Desktop\rotation_3mA_zoom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3" y="3516868"/>
            <a:ext cx="30163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ellok\Desktop\rotation_6m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163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ellok\Desktop\rotation_6mA_zoom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16868"/>
            <a:ext cx="30163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4359" y="8382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 </a:t>
            </a:r>
            <a:r>
              <a:rPr lang="en-US" dirty="0" err="1" smtClean="0"/>
              <a:t>mW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8498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5.4 </a:t>
            </a:r>
            <a:r>
              <a:rPr lang="en-US" dirty="0" err="1" smtClean="0"/>
              <a:t>mW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847239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10.8 </a:t>
            </a:r>
            <a:r>
              <a:rPr lang="en-US" dirty="0" err="1" smtClean="0"/>
              <a:t>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smtClean="0"/>
              <a:t>Group </a:t>
            </a:r>
            <a:r>
              <a:rPr lang="en-US" sz="2800" dirty="0"/>
              <a:t>velocity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7" descr="C:\Users\hellok\Desktop\rotation_6mA_zoo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995"/>
            <a:ext cx="43312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5360" y="1143722"/>
                <a:ext cx="1682640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𝜕𝜔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60" y="1143722"/>
                <a:ext cx="1682640" cy="798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hellok\Desktop\rotation_slope_vs_pump_p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39" y="876805"/>
            <a:ext cx="4813662" cy="52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4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Experimental setup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</a:t>
            </a:r>
            <a:r>
              <a:rPr lang="en-US" dirty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Lezama</a:t>
            </a:r>
            <a:r>
              <a:rPr lang="en-US" dirty="0" smtClean="0">
                <a:latin typeface="+mj-lt"/>
              </a:rPr>
              <a:t> et al., Phys. Rev. A </a:t>
            </a:r>
            <a:r>
              <a:rPr lang="en-US" b="1" dirty="0" smtClean="0">
                <a:latin typeface="+mj-lt"/>
              </a:rPr>
              <a:t>84</a:t>
            </a:r>
            <a:r>
              <a:rPr lang="en-US" dirty="0" smtClean="0">
                <a:latin typeface="+mj-lt"/>
              </a:rPr>
              <a:t> (2011) 033851</a:t>
            </a:r>
            <a:endParaRPr lang="en-US" b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7475" y="3108325"/>
            <a:ext cx="8797925" cy="3140075"/>
            <a:chOff x="105700688" y="109127136"/>
            <a:chExt cx="8797377" cy="314113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6551681" y="110839523"/>
              <a:ext cx="1498600" cy="1107440"/>
              <a:chOff x="106876850" y="111690150"/>
              <a:chExt cx="1498600" cy="1107440"/>
            </a:xfrm>
          </p:grpSpPr>
          <p:sp>
            <p:nvSpPr>
              <p:cNvPr id="2059" name="AutoShape 4"/>
              <p:cNvSpPr>
                <a:spLocks noChangeArrowheads="1"/>
              </p:cNvSpPr>
              <p:nvPr/>
            </p:nvSpPr>
            <p:spPr bwMode="auto">
              <a:xfrm rot="-5400000">
                <a:off x="107364955" y="1117252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AutoShape 5"/>
              <p:cNvSpPr>
                <a:spLocks/>
              </p:cNvSpPr>
              <p:nvPr/>
            </p:nvSpPr>
            <p:spPr bwMode="auto">
              <a:xfrm rot="5400000">
                <a:off x="107486450" y="1113917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AutoShape 6"/>
              <p:cNvSpPr>
                <a:spLocks/>
              </p:cNvSpPr>
              <p:nvPr/>
            </p:nvSpPr>
            <p:spPr bwMode="auto">
              <a:xfrm rot="16200000" flipV="1">
                <a:off x="107480100" y="1118616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AutoShape 7"/>
              <p:cNvSpPr>
                <a:spLocks/>
              </p:cNvSpPr>
              <p:nvPr/>
            </p:nvSpPr>
            <p:spPr bwMode="auto">
              <a:xfrm rot="5400000">
                <a:off x="107442000" y="1112837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AutoShape 8"/>
              <p:cNvSpPr>
                <a:spLocks/>
              </p:cNvSpPr>
              <p:nvPr/>
            </p:nvSpPr>
            <p:spPr bwMode="auto">
              <a:xfrm rot="16200000" flipV="1">
                <a:off x="107438825" y="1118393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AutoShape 9"/>
              <p:cNvSpPr>
                <a:spLocks/>
              </p:cNvSpPr>
              <p:nvPr/>
            </p:nvSpPr>
            <p:spPr bwMode="auto">
              <a:xfrm rot="5400000">
                <a:off x="107397550" y="1111694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AutoShape 10"/>
              <p:cNvSpPr>
                <a:spLocks/>
              </p:cNvSpPr>
              <p:nvPr/>
            </p:nvSpPr>
            <p:spPr bwMode="auto">
              <a:xfrm rot="16200000" flipV="1">
                <a:off x="107389930" y="1118120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06743451" y="111971093"/>
              <a:ext cx="1203960" cy="297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Squeezing cell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107000777" y="111399593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105700688" y="111377905"/>
              <a:ext cx="1216856" cy="1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10420413" y="110838935"/>
              <a:ext cx="1498600" cy="1107440"/>
              <a:chOff x="106991150" y="111804450"/>
              <a:chExt cx="1498600" cy="1107440"/>
            </a:xfrm>
          </p:grpSpPr>
          <p:sp>
            <p:nvSpPr>
              <p:cNvPr id="2052" name="AutoShape 15"/>
              <p:cNvSpPr>
                <a:spLocks noChangeArrowheads="1"/>
              </p:cNvSpPr>
              <p:nvPr/>
            </p:nvSpPr>
            <p:spPr bwMode="auto">
              <a:xfrm rot="-5400000">
                <a:off x="107479255" y="111839598"/>
                <a:ext cx="538554" cy="1040653"/>
              </a:xfrm>
              <a:prstGeom prst="can">
                <a:avLst>
                  <a:gd name="adj" fmla="val 48308"/>
                </a:avLst>
              </a:prstGeom>
              <a:solidFill>
                <a:srgbClr val="66CC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AutoShape 16"/>
              <p:cNvSpPr>
                <a:spLocks/>
              </p:cNvSpPr>
              <p:nvPr/>
            </p:nvSpPr>
            <p:spPr bwMode="auto">
              <a:xfrm rot="5400000">
                <a:off x="107600750" y="1115060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AutoShape 17"/>
              <p:cNvSpPr>
                <a:spLocks/>
              </p:cNvSpPr>
              <p:nvPr/>
            </p:nvSpPr>
            <p:spPr bwMode="auto">
              <a:xfrm rot="16200000" flipV="1">
                <a:off x="107594400" y="111975900"/>
                <a:ext cx="285750" cy="1225550"/>
              </a:xfrm>
              <a:prstGeom prst="leftBracket">
                <a:avLst>
                  <a:gd name="adj" fmla="val 35741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AutoShape 18"/>
              <p:cNvSpPr>
                <a:spLocks/>
              </p:cNvSpPr>
              <p:nvPr/>
            </p:nvSpPr>
            <p:spPr bwMode="auto">
              <a:xfrm rot="5400000">
                <a:off x="107556300" y="111398050"/>
                <a:ext cx="368300" cy="1358900"/>
              </a:xfrm>
              <a:prstGeom prst="leftBracket">
                <a:avLst>
                  <a:gd name="adj" fmla="val 3074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AutoShape 19"/>
              <p:cNvSpPr>
                <a:spLocks/>
              </p:cNvSpPr>
              <p:nvPr/>
            </p:nvSpPr>
            <p:spPr bwMode="auto">
              <a:xfrm rot="16200000" flipV="1">
                <a:off x="107553125" y="111953675"/>
                <a:ext cx="374650" cy="1358900"/>
              </a:xfrm>
              <a:prstGeom prst="leftBracket">
                <a:avLst>
                  <a:gd name="adj" fmla="val 30226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AutoShape 20"/>
              <p:cNvSpPr>
                <a:spLocks/>
              </p:cNvSpPr>
              <p:nvPr/>
            </p:nvSpPr>
            <p:spPr bwMode="auto">
              <a:xfrm rot="5400000">
                <a:off x="107511850" y="111283750"/>
                <a:ext cx="457200" cy="1498600"/>
              </a:xfrm>
              <a:prstGeom prst="leftBracket">
                <a:avLst>
                  <a:gd name="adj" fmla="val 27315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AutoShape 21"/>
              <p:cNvSpPr>
                <a:spLocks/>
              </p:cNvSpPr>
              <p:nvPr/>
            </p:nvSpPr>
            <p:spPr bwMode="auto">
              <a:xfrm rot="16200000" flipV="1">
                <a:off x="107504230" y="111926370"/>
                <a:ext cx="472440" cy="1498600"/>
              </a:xfrm>
              <a:prstGeom prst="leftBracket">
                <a:avLst>
                  <a:gd name="adj" fmla="val 26434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070" name="AutoShape 22"/>
            <p:cNvCxnSpPr>
              <a:cxnSpLocks noChangeShapeType="1"/>
            </p:cNvCxnSpPr>
            <p:nvPr/>
          </p:nvCxnSpPr>
          <p:spPr bwMode="auto">
            <a:xfrm flipV="1">
              <a:off x="107832887" y="111391974"/>
              <a:ext cx="2967404" cy="58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05878871" y="111254813"/>
              <a:ext cx="289560" cy="266700"/>
              <a:chOff x="106443780" y="112105440"/>
              <a:chExt cx="289560" cy="266700"/>
            </a:xfrm>
          </p:grpSpPr>
          <p:sp>
            <p:nvSpPr>
              <p:cNvPr id="2051" name="Rectangle 24"/>
              <p:cNvSpPr>
                <a:spLocks noChangeArrowheads="1"/>
              </p:cNvSpPr>
              <p:nvPr/>
            </p:nvSpPr>
            <p:spPr bwMode="auto">
              <a:xfrm>
                <a:off x="106443780" y="112105440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06443780" y="112105440"/>
                <a:ext cx="289560" cy="26102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105848391" y="111529133"/>
              <a:ext cx="373380" cy="37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75" name="AutoShape 27"/>
            <p:cNvCxnSpPr>
              <a:cxnSpLocks noChangeShapeType="1"/>
            </p:cNvCxnSpPr>
            <p:nvPr/>
          </p:nvCxnSpPr>
          <p:spPr bwMode="auto">
            <a:xfrm flipH="1">
              <a:off x="109817604" y="111228950"/>
              <a:ext cx="320040" cy="32004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 flipV="1">
              <a:off x="109945474" y="111496873"/>
              <a:ext cx="243840" cy="182880"/>
            </a:xfrm>
            <a:prstGeom prst="curvedUpArrow">
              <a:avLst>
                <a:gd name="adj1" fmla="val 26667"/>
                <a:gd name="adj2" fmla="val 53333"/>
                <a:gd name="adj3" fmla="val 33333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77" name="AutoShape 29"/>
            <p:cNvCxnSpPr>
              <a:cxnSpLocks noChangeShapeType="1"/>
            </p:cNvCxnSpPr>
            <p:nvPr/>
          </p:nvCxnSpPr>
          <p:spPr bwMode="auto">
            <a:xfrm flipV="1">
              <a:off x="109946128" y="110439317"/>
              <a:ext cx="2339342" cy="6674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108941367" y="110561429"/>
              <a:ext cx="3886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110604299" y="111971113"/>
              <a:ext cx="1162634" cy="28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Interaction cell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80" name="AutoShape 32"/>
            <p:cNvCxnSpPr>
              <a:cxnSpLocks noChangeShapeType="1"/>
            </p:cNvCxnSpPr>
            <p:nvPr/>
          </p:nvCxnSpPr>
          <p:spPr bwMode="auto">
            <a:xfrm flipH="1">
              <a:off x="109787443" y="110280232"/>
              <a:ext cx="320040" cy="32004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 rot="10800000">
              <a:off x="113562721" y="109795776"/>
              <a:ext cx="274321" cy="274320"/>
              <a:chOff x="106448860" y="112570894"/>
              <a:chExt cx="289562" cy="266700"/>
            </a:xfrm>
          </p:grpSpPr>
          <p:sp>
            <p:nvSpPr>
              <p:cNvPr id="2050" name="Rectangle 34"/>
              <p:cNvSpPr>
                <a:spLocks noChangeArrowheads="1"/>
              </p:cNvSpPr>
              <p:nvPr/>
            </p:nvSpPr>
            <p:spPr bwMode="auto">
              <a:xfrm>
                <a:off x="106448860" y="112570894"/>
                <a:ext cx="289559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83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06448862" y="112570894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113644544" y="110108252"/>
              <a:ext cx="355804" cy="26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85" name="AutoShape 37"/>
            <p:cNvCxnSpPr>
              <a:cxnSpLocks noChangeShapeType="1"/>
            </p:cNvCxnSpPr>
            <p:nvPr/>
          </p:nvCxnSpPr>
          <p:spPr bwMode="auto">
            <a:xfrm flipH="1">
              <a:off x="112302056" y="109934383"/>
              <a:ext cx="10456" cy="146521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86" name="AutoShape 38"/>
            <p:cNvCxnSpPr>
              <a:cxnSpLocks noChangeShapeType="1"/>
            </p:cNvCxnSpPr>
            <p:nvPr/>
          </p:nvCxnSpPr>
          <p:spPr bwMode="auto">
            <a:xfrm flipH="1">
              <a:off x="112142981" y="111247193"/>
              <a:ext cx="320040" cy="32004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87" name="AutoShape 39"/>
            <p:cNvCxnSpPr>
              <a:cxnSpLocks noChangeShapeType="1"/>
            </p:cNvCxnSpPr>
            <p:nvPr/>
          </p:nvCxnSpPr>
          <p:spPr bwMode="auto">
            <a:xfrm flipH="1">
              <a:off x="113694156" y="109321446"/>
              <a:ext cx="15239" cy="617221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88" name="AutoShape 40"/>
            <p:cNvCxnSpPr>
              <a:cxnSpLocks noChangeShapeType="1"/>
            </p:cNvCxnSpPr>
            <p:nvPr/>
          </p:nvCxnSpPr>
          <p:spPr bwMode="auto">
            <a:xfrm flipH="1">
              <a:off x="113694156" y="109938666"/>
              <a:ext cx="617219" cy="1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6" name="AutoShape 41"/>
            <p:cNvSpPr>
              <a:spLocks noChangeArrowheads="1"/>
            </p:cNvSpPr>
            <p:nvPr/>
          </p:nvSpPr>
          <p:spPr bwMode="auto">
            <a:xfrm rot="-5400000">
              <a:off x="113620819" y="109127136"/>
              <a:ext cx="182880" cy="182880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auto">
            <a:xfrm>
              <a:off x="114315185" y="109843416"/>
              <a:ext cx="182880" cy="182880"/>
            </a:xfrm>
            <a:prstGeom prst="flowChartDelay">
              <a:avLst/>
            </a:prstGeom>
            <a:solidFill>
              <a:srgbClr val="7F7F7F"/>
            </a:solidFill>
            <a:ln w="12700" algn="in">
              <a:solidFill>
                <a:srgbClr val="0C0C0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43"/>
            <p:cNvSpPr>
              <a:spLocks noChangeArrowheads="1"/>
            </p:cNvSpPr>
            <p:nvPr/>
          </p:nvSpPr>
          <p:spPr bwMode="auto">
            <a:xfrm>
              <a:off x="106337688" y="111198074"/>
              <a:ext cx="91439" cy="365760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106258119" y="110925965"/>
              <a:ext cx="373380" cy="37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45"/>
            <p:cNvSpPr>
              <a:spLocks noChangeArrowheads="1"/>
            </p:cNvSpPr>
            <p:nvPr/>
          </p:nvSpPr>
          <p:spPr bwMode="auto">
            <a:xfrm>
              <a:off x="108224556" y="111206864"/>
              <a:ext cx="91439" cy="365760"/>
            </a:xfrm>
            <a:prstGeom prst="ellipse">
              <a:avLst/>
            </a:prstGeom>
            <a:noFill/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46"/>
            <p:cNvSpPr txBox="1">
              <a:spLocks noChangeArrowheads="1"/>
            </p:cNvSpPr>
            <p:nvPr/>
          </p:nvSpPr>
          <p:spPr bwMode="auto">
            <a:xfrm>
              <a:off x="108144987" y="110934755"/>
              <a:ext cx="373380" cy="37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95" name="AutoShape 47"/>
            <p:cNvCxnSpPr>
              <a:cxnSpLocks noChangeShapeType="1"/>
            </p:cNvCxnSpPr>
            <p:nvPr/>
          </p:nvCxnSpPr>
          <p:spPr bwMode="auto">
            <a:xfrm flipH="1">
              <a:off x="109959756" y="110454930"/>
              <a:ext cx="945" cy="926309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96" name="AutoShape 48"/>
            <p:cNvCxnSpPr>
              <a:cxnSpLocks noChangeShapeType="1"/>
            </p:cNvCxnSpPr>
            <p:nvPr/>
          </p:nvCxnSpPr>
          <p:spPr bwMode="auto">
            <a:xfrm flipH="1">
              <a:off x="112154504" y="110288686"/>
              <a:ext cx="320040" cy="32004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2" name="AutoShape 49"/>
            <p:cNvSpPr>
              <a:spLocks noChangeArrowheads="1"/>
            </p:cNvSpPr>
            <p:nvPr/>
          </p:nvSpPr>
          <p:spPr bwMode="auto">
            <a:xfrm flipV="1">
              <a:off x="112402531" y="110416447"/>
              <a:ext cx="243840" cy="182880"/>
            </a:xfrm>
            <a:prstGeom prst="curvedUpArrow">
              <a:avLst>
                <a:gd name="adj1" fmla="val 26667"/>
                <a:gd name="adj2" fmla="val 53333"/>
                <a:gd name="adj3" fmla="val 33333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98" name="AutoShape 50"/>
            <p:cNvCxnSpPr>
              <a:cxnSpLocks noChangeShapeType="1"/>
            </p:cNvCxnSpPr>
            <p:nvPr/>
          </p:nvCxnSpPr>
          <p:spPr bwMode="auto">
            <a:xfrm>
              <a:off x="111688395" y="111392095"/>
              <a:ext cx="616155" cy="1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110849408" y="110121080"/>
              <a:ext cx="701040" cy="289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bypass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114006411" y="109306800"/>
              <a:ext cx="420712" cy="289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BPD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01" name="AutoShape 53"/>
            <p:cNvCxnSpPr>
              <a:cxnSpLocks noChangeShapeType="1"/>
            </p:cNvCxnSpPr>
            <p:nvPr/>
          </p:nvCxnSpPr>
          <p:spPr bwMode="auto">
            <a:xfrm>
              <a:off x="108859685" y="110874842"/>
              <a:ext cx="0" cy="239486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grpSp>
          <p:nvGrpSpPr>
            <p:cNvPr id="25" name="Group 54"/>
            <p:cNvGrpSpPr>
              <a:grpSpLocks/>
            </p:cNvGrpSpPr>
            <p:nvPr/>
          </p:nvGrpSpPr>
          <p:grpSpPr bwMode="auto">
            <a:xfrm rot="10800000">
              <a:off x="108954548" y="111261748"/>
              <a:ext cx="289561" cy="267540"/>
              <a:chOff x="108093546" y="109633180"/>
              <a:chExt cx="289561" cy="267540"/>
            </a:xfrm>
          </p:grpSpPr>
          <p:sp>
            <p:nvSpPr>
              <p:cNvPr id="2049" name="Rectangle 55"/>
              <p:cNvSpPr>
                <a:spLocks noChangeArrowheads="1"/>
              </p:cNvSpPr>
              <p:nvPr/>
            </p:nvSpPr>
            <p:spPr bwMode="auto">
              <a:xfrm flipV="1">
                <a:off x="108093546" y="109633180"/>
                <a:ext cx="289560" cy="266700"/>
              </a:xfrm>
              <a:prstGeom prst="rect">
                <a:avLst/>
              </a:prstGeom>
              <a:noFill/>
              <a:ln w="12700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104" name="AutoShape 56"/>
              <p:cNvCxnSpPr>
                <a:cxnSpLocks noChangeShapeType="1"/>
              </p:cNvCxnSpPr>
              <p:nvPr/>
            </p:nvCxnSpPr>
            <p:spPr bwMode="auto">
              <a:xfrm rot="-21600000">
                <a:off x="108093547" y="109639694"/>
                <a:ext cx="289560" cy="261026"/>
              </a:xfrm>
              <a:prstGeom prst="straightConnector1">
                <a:avLst/>
              </a:prstGeom>
              <a:noFill/>
              <a:ln w="12700" cap="rnd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 rot="10800000">
              <a:off x="108955381" y="110862121"/>
              <a:ext cx="289561" cy="267540"/>
              <a:chOff x="107979248" y="109518879"/>
              <a:chExt cx="289561" cy="267540"/>
            </a:xfrm>
          </p:grpSpPr>
          <p:sp>
            <p:nvSpPr>
              <p:cNvPr id="2048" name="Rectangle 58"/>
              <p:cNvSpPr>
                <a:spLocks noChangeArrowheads="1"/>
              </p:cNvSpPr>
              <p:nvPr/>
            </p:nvSpPr>
            <p:spPr bwMode="auto">
              <a:xfrm flipV="1">
                <a:off x="107979248" y="109518879"/>
                <a:ext cx="289560" cy="266700"/>
              </a:xfrm>
              <a:prstGeom prst="rect">
                <a:avLst/>
              </a:prstGeom>
              <a:noFill/>
              <a:ln w="1270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107" name="AutoShape 59"/>
              <p:cNvCxnSpPr>
                <a:cxnSpLocks noChangeShapeType="1"/>
              </p:cNvCxnSpPr>
              <p:nvPr/>
            </p:nvCxnSpPr>
            <p:spPr bwMode="auto">
              <a:xfrm rot="-21600000">
                <a:off x="107979249" y="109525393"/>
                <a:ext cx="289560" cy="261026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108" name="AutoShape 60"/>
            <p:cNvCxnSpPr>
              <a:cxnSpLocks noChangeShapeType="1"/>
            </p:cNvCxnSpPr>
            <p:nvPr/>
          </p:nvCxnSpPr>
          <p:spPr bwMode="auto">
            <a:xfrm flipH="1">
              <a:off x="112130468" y="109792997"/>
              <a:ext cx="320040" cy="32004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109" name="AutoShape 61"/>
            <p:cNvCxnSpPr>
              <a:cxnSpLocks noChangeShapeType="1"/>
            </p:cNvCxnSpPr>
            <p:nvPr/>
          </p:nvCxnSpPr>
          <p:spPr bwMode="auto">
            <a:xfrm flipV="1">
              <a:off x="112312290" y="109937778"/>
              <a:ext cx="1398907" cy="58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113275443" y="109742545"/>
              <a:ext cx="91439" cy="36576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13184002" y="110112299"/>
              <a:ext cx="3886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 rot="-1092538">
              <a:off x="112855786" y="109743379"/>
              <a:ext cx="91439" cy="36576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65"/>
            <p:cNvSpPr txBox="1">
              <a:spLocks noChangeArrowheads="1"/>
            </p:cNvSpPr>
            <p:nvPr/>
          </p:nvSpPr>
          <p:spPr bwMode="auto">
            <a:xfrm>
              <a:off x="112764345" y="110113133"/>
              <a:ext cx="3886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rc 66"/>
            <p:cNvSpPr>
              <a:spLocks/>
            </p:cNvSpPr>
            <p:nvPr/>
          </p:nvSpPr>
          <p:spPr bwMode="auto">
            <a:xfrm rot="-2303650">
              <a:off x="112621112" y="109518295"/>
              <a:ext cx="441029" cy="3526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1718" y="914400"/>
            <a:ext cx="2514600" cy="2636570"/>
            <a:chOff x="76200" y="572869"/>
            <a:chExt cx="2514600" cy="263657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457200" y="1213475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>
            <a:xfrm>
              <a:off x="1371600" y="1213475"/>
              <a:ext cx="0" cy="1828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2" idx="3"/>
              <a:endCxn id="72" idx="1"/>
            </p:cNvCxnSpPr>
            <p:nvPr/>
          </p:nvCxnSpPr>
          <p:spPr>
            <a:xfrm flipH="1">
              <a:off x="457200" y="2127875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219200" y="3024773"/>
                  <a:ext cx="239265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024773"/>
                  <a:ext cx="239265" cy="18466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8974" b="-935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6200" y="1925707"/>
                  <a:ext cx="241925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1925707"/>
                  <a:ext cx="241925" cy="1846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0000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 rot="18900000">
              <a:off x="1300723" y="1884437"/>
              <a:ext cx="137160" cy="50292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2005" y="572869"/>
              <a:ext cx="23887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Squeezed vacuum state</a:t>
              </a:r>
            </a:p>
            <a:p>
              <a:pPr algn="ctr"/>
              <a:r>
                <a:rPr lang="en-US" dirty="0" smtClean="0"/>
                <a:t>+ Local oscillator</a:t>
              </a: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1813560" y="1508760"/>
              <a:ext cx="182880" cy="18288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1371600" y="1600200"/>
              <a:ext cx="533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2" descr="C:\Users\hellok\Desktop\noise_s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18" y="1337203"/>
            <a:ext cx="3448282" cy="23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6781800" y="1115308"/>
            <a:ext cx="1921616" cy="1616224"/>
            <a:chOff x="6155584" y="1115308"/>
            <a:chExt cx="1921616" cy="1616224"/>
          </a:xfrm>
        </p:grpSpPr>
        <p:sp>
          <p:nvSpPr>
            <p:cNvPr id="83" name="Rounded Rectangle 82"/>
            <p:cNvSpPr/>
            <p:nvPr/>
          </p:nvSpPr>
          <p:spPr>
            <a:xfrm>
              <a:off x="6553200" y="1307068"/>
              <a:ext cx="685800" cy="5391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24600" y="1115308"/>
              <a:ext cx="1524000" cy="1159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467600" y="1377543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467600" y="1606143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858000" y="1992868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55584" y="2362200"/>
              <a:ext cx="1921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Spectrum analyzer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27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ellok\Desktop\delta_t_vs_pump_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61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6488668"/>
                <a:ext cx="91440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Error bars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latin typeface="+mj-lt"/>
                  </a:rPr>
                  <a:t> from statistics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8668"/>
                <a:ext cx="9144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553200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Finish “fast” squeezing experiment</a:t>
            </a:r>
          </a:p>
          <a:p>
            <a:r>
              <a:rPr lang="en-US" sz="2400" dirty="0" smtClean="0"/>
              <a:t>Optical gyroscopes based on slow/fast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2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219200"/>
                <a:ext cx="65532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Fully </a:t>
                </a:r>
                <a:r>
                  <a:rPr lang="en-US" sz="2400" dirty="0"/>
                  <a:t>atomic generation and manipulation of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squeezing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dB of noise suppression</a:t>
                </a:r>
              </a:p>
              <a:p>
                <a:r>
                  <a:rPr lang="en-US" sz="2400" dirty="0" smtClean="0"/>
                  <a:t>It is important to keep the pump leakage as small as possible</a:t>
                </a:r>
              </a:p>
              <a:p>
                <a:r>
                  <a:rPr lang="en-US" sz="2400" dirty="0" smtClean="0"/>
                  <a:t>Can probe </a:t>
                </a:r>
                <a:r>
                  <a:rPr lang="en-US" sz="2400" dirty="0"/>
                  <a:t>dense atomic media with </a:t>
                </a:r>
                <a:r>
                  <a:rPr lang="en-US" sz="2400" dirty="0" smtClean="0"/>
                  <a:t>noise</a:t>
                </a:r>
              </a:p>
              <a:p>
                <a:r>
                  <a:rPr lang="en-US" sz="2400" dirty="0" smtClean="0"/>
                  <a:t>Demonstration </a:t>
                </a:r>
                <a:r>
                  <a:rPr lang="en-US" sz="2400" dirty="0"/>
                  <a:t>of superluminal squeezing propagation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219200"/>
                <a:ext cx="6553200" cy="4038600"/>
              </a:xfrm>
              <a:blipFill rotWithShape="1">
                <a:blip r:embed="rId3"/>
                <a:stretch>
                  <a:fillRect l="-1302"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EIT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838200"/>
                <a:ext cx="6724331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Consider a 3 level system with two optical fields: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Weak probe field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Strong control field with the Rabi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38200"/>
                <a:ext cx="6724331" cy="5562600"/>
              </a:xfrm>
              <a:blipFill rotWithShape="1">
                <a:blip r:embed="rId3"/>
                <a:stretch>
                  <a:fillRect l="-1360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848600" y="14594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05800" y="26786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32120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48600" y="1307068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34400" y="11546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34400" y="14594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34400" y="130706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8305800" y="1459468"/>
            <a:ext cx="304800" cy="1219200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96201" y="1307068"/>
            <a:ext cx="380999" cy="18863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2962" y="1852136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962" y="1852136"/>
                <a:ext cx="3946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908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EIT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838200"/>
                <a:ext cx="6724331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Consider a 3 level system with two optical fields: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Weak probe field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Strong control field with the Rabi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Electric susceptibility: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𝑒𝑔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ℏ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𝑒𝑔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 electric dipole moment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– atomic polarization decay rate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 coherence decay rate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38200"/>
                <a:ext cx="6724331" cy="5562600"/>
              </a:xfrm>
              <a:blipFill rotWithShape="1">
                <a:blip r:embed="rId3"/>
                <a:stretch>
                  <a:fillRect l="-1360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848600" y="14594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05800" y="26786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32120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48600" y="1307068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34400" y="11546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34400" y="14594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34400" y="130706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8305800" y="1459468"/>
            <a:ext cx="304800" cy="1219200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96201" y="1307068"/>
            <a:ext cx="380999" cy="18863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2962" y="1852136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962" y="1852136"/>
                <a:ext cx="3946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26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EIT effect</a:t>
            </a:r>
            <a:endParaRPr lang="en-US" dirty="0"/>
          </a:p>
        </p:txBody>
      </p:sp>
      <p:pic>
        <p:nvPicPr>
          <p:cNvPr id="1027" name="Picture 3" descr="C:\Users\hellok\Documents\Mathematica\Basic EIT\ei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6858000" cy="2990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848600" y="14594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26786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1400" y="32120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48600" y="1307068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4400" y="11546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34400" y="14594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34400" y="130706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7696201" y="1307068"/>
            <a:ext cx="380999" cy="18863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12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Squeezed states of light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849869"/>
            <a:ext cx="3086101" cy="3420249"/>
            <a:chOff x="152400" y="849868"/>
            <a:chExt cx="4114800" cy="4560332"/>
          </a:xfrm>
        </p:grpSpPr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0"/>
              <a:endCxn id="14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3"/>
              <a:endCxn id="14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09799" y="5040868"/>
                  <a:ext cx="478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040868"/>
                  <a:ext cx="47852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52400" y="2995136"/>
                  <a:ext cx="483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995136"/>
                  <a:ext cx="4838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/>
            <p:cNvSpPr/>
            <p:nvPr/>
          </p:nvSpPr>
          <p:spPr>
            <a:xfrm>
              <a:off x="2255520" y="29529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3600" y="849868"/>
              <a:ext cx="31453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Coherent vacuum state</a:t>
              </a:r>
              <a:endParaRPr lang="en-US" dirty="0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953000" y="861536"/>
            <a:ext cx="3162300" cy="3329464"/>
            <a:chOff x="4394200" y="861536"/>
            <a:chExt cx="4216400" cy="4439285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553200" y="4931489"/>
                  <a:ext cx="478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4931489"/>
                  <a:ext cx="47852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394200" y="2899489"/>
                  <a:ext cx="483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2899489"/>
                  <a:ext cx="48385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678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18900000">
              <a:off x="6644640" y="2629060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05400" y="861536"/>
              <a:ext cx="31850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vacuum state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0171" y="4513604"/>
                <a:ext cx="7113229" cy="1724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      -&gt;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/>
                </a:r>
                <a:br>
                  <a:rPr lang="en-US" dirty="0" smtClean="0">
                    <a:latin typeface="Cambria Math"/>
                    <a:ea typeface="Cambria Math"/>
                  </a:rPr>
                </a:br>
                <a:r>
                  <a:rPr lang="en-US" dirty="0" smtClean="0">
                    <a:latin typeface="Cambria Math"/>
                    <a:ea typeface="Cambria Math"/>
                  </a:rPr>
                  <a:t>Coherent state:			Squeezed state: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71" y="4513604"/>
                <a:ext cx="7113229" cy="1724831"/>
              </a:xfrm>
              <a:prstGeom prst="rect">
                <a:avLst/>
              </a:prstGeom>
              <a:blipFill rotWithShape="1">
                <a:blip r:embed="rId7"/>
                <a:stretch>
                  <a:fillRect l="-771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2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EIT effect</a:t>
            </a:r>
            <a:endParaRPr lang="en-US" dirty="0"/>
          </a:p>
        </p:txBody>
      </p:sp>
      <p:pic>
        <p:nvPicPr>
          <p:cNvPr id="2051" name="Picture 3" descr="C:\Users\hellok\Documents\Mathematica\Basic EIT\ei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7150"/>
            <a:ext cx="6858000" cy="2990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848600" y="14594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05800" y="26786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32120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48600" y="1307068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34400" y="11546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34400" y="1459468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34400" y="130706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1166336"/>
                <a:ext cx="3700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410" y="2602468"/>
                <a:ext cx="7119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62" y="3212068"/>
                <a:ext cx="7448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477" y="1394936"/>
                <a:ext cx="7187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8305800" y="1459468"/>
            <a:ext cx="304800" cy="1219200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96201" y="1307068"/>
            <a:ext cx="380999" cy="18863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2962" y="1852136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962" y="1852136"/>
                <a:ext cx="3946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128" y="2004536"/>
                <a:ext cx="35067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hellok\Documents\Reports\2012 Annual progress report\eit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6858000" cy="2990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5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EIT effect</a:t>
            </a:r>
            <a:endParaRPr lang="en-US" dirty="0"/>
          </a:p>
        </p:txBody>
      </p:sp>
      <p:pic>
        <p:nvPicPr>
          <p:cNvPr id="1026" name="Picture 2" descr="C:\Users\hellok\Documents\Reports\2012 Annual progress report\eit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7150"/>
            <a:ext cx="6858000" cy="2990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7867331" y="14594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24531" y="26786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0131" y="3212068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7331" y="11430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53131" y="8382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553131" y="11430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553131" y="990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53131" y="849868"/>
                <a:ext cx="37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131" y="849868"/>
                <a:ext cx="3700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41141" y="2602468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41" y="2602468"/>
                <a:ext cx="7119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99393" y="3212068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93" y="3212068"/>
                <a:ext cx="7448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25277" y="1307068"/>
                <a:ext cx="71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277" y="1307068"/>
                <a:ext cx="7187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8324531" y="1143000"/>
            <a:ext cx="304800" cy="1535668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714933" y="990600"/>
            <a:ext cx="380998" cy="2202807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11693" y="1852136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93" y="1852136"/>
                <a:ext cx="3946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92859" y="200453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59" y="2004536"/>
                <a:ext cx="35067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7891877" y="9906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5677" y="9906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815677" y="14478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7815677" y="1143000"/>
            <a:ext cx="3110" cy="312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16453" y="10784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453" y="1078468"/>
                <a:ext cx="37542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81438" y="3657600"/>
                <a:ext cx="1553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𝑀𝐻𝑧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=150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MHz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38" y="3657600"/>
                <a:ext cx="1553439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hellok\Documents\Reports\2012 Annual progress report\eit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6858000" cy="2990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0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 rot="-2820000">
            <a:off x="2369610" y="2085920"/>
            <a:ext cx="914400" cy="187433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Polarization self-rotation</a:t>
            </a:r>
            <a:endParaRPr lang="en-US" sz="2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88810" y="1619250"/>
            <a:ext cx="1498600" cy="1108075"/>
            <a:chOff x="106876850" y="111690150"/>
            <a:chExt cx="1498600" cy="110744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 rot="-5400000">
              <a:off x="107364955" y="111725298"/>
              <a:ext cx="538554" cy="1040653"/>
            </a:xfrm>
            <a:prstGeom prst="can">
              <a:avLst>
                <a:gd name="adj" fmla="val 48308"/>
              </a:avLst>
            </a:prstGeom>
            <a:solidFill>
              <a:srgbClr val="66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4"/>
            <p:cNvSpPr>
              <a:spLocks/>
            </p:cNvSpPr>
            <p:nvPr/>
          </p:nvSpPr>
          <p:spPr bwMode="auto">
            <a:xfrm rot="5400000">
              <a:off x="107486450" y="111391700"/>
              <a:ext cx="285750" cy="1225550"/>
            </a:xfrm>
            <a:prstGeom prst="leftBracket">
              <a:avLst>
                <a:gd name="adj" fmla="val 35741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 rot="16200000" flipV="1">
              <a:off x="107480100" y="111861600"/>
              <a:ext cx="285750" cy="1225550"/>
            </a:xfrm>
            <a:prstGeom prst="leftBracket">
              <a:avLst>
                <a:gd name="adj" fmla="val 35741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 rot="5400000">
              <a:off x="107442000" y="111283750"/>
              <a:ext cx="368300" cy="1358900"/>
            </a:xfrm>
            <a:prstGeom prst="leftBracket">
              <a:avLst>
                <a:gd name="adj" fmla="val 3074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 rot="16200000" flipV="1">
              <a:off x="107438825" y="111839375"/>
              <a:ext cx="374650" cy="1358900"/>
            </a:xfrm>
            <a:prstGeom prst="leftBracket">
              <a:avLst>
                <a:gd name="adj" fmla="val 30226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 rot="5400000">
              <a:off x="107397550" y="111169450"/>
              <a:ext cx="457200" cy="1498600"/>
            </a:xfrm>
            <a:prstGeom prst="leftBracket">
              <a:avLst>
                <a:gd name="adj" fmla="val 27315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 rot="16200000" flipV="1">
              <a:off x="107389930" y="111812070"/>
              <a:ext cx="472440" cy="1498600"/>
            </a:xfrm>
            <a:prstGeom prst="leftBracket">
              <a:avLst>
                <a:gd name="adj" fmla="val 26434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083" name="AutoShape 11"/>
          <p:cNvCxnSpPr>
            <a:cxnSpLocks noChangeShapeType="1"/>
          </p:cNvCxnSpPr>
          <p:nvPr/>
        </p:nvCxnSpPr>
        <p:spPr bwMode="auto">
          <a:xfrm>
            <a:off x="4038072" y="2179637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084" name="AutoShape 12"/>
          <p:cNvCxnSpPr>
            <a:cxnSpLocks noChangeShapeType="1"/>
          </p:cNvCxnSpPr>
          <p:nvPr/>
        </p:nvCxnSpPr>
        <p:spPr bwMode="auto">
          <a:xfrm flipV="1">
            <a:off x="1905000" y="2170453"/>
            <a:ext cx="2064810" cy="9184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085" name="AutoShape 13"/>
          <p:cNvCxnSpPr>
            <a:cxnSpLocks noChangeShapeType="1"/>
          </p:cNvCxnSpPr>
          <p:nvPr/>
        </p:nvCxnSpPr>
        <p:spPr bwMode="auto">
          <a:xfrm flipV="1">
            <a:off x="4866518" y="2169939"/>
            <a:ext cx="2227491" cy="335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>
          <a:xfrm flipH="1">
            <a:off x="2522010" y="2170454"/>
            <a:ext cx="304800" cy="3306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26810" y="1924312"/>
            <a:ext cx="0" cy="2461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 rot="-1200000">
            <a:off x="5874810" y="1712740"/>
            <a:ext cx="399166" cy="914400"/>
            <a:chOff x="4648200" y="1388890"/>
            <a:chExt cx="399166" cy="914400"/>
          </a:xfrm>
        </p:grpSpPr>
        <p:sp>
          <p:nvSpPr>
            <p:cNvPr id="44" name="Oval 43"/>
            <p:cNvSpPr/>
            <p:nvPr/>
          </p:nvSpPr>
          <p:spPr>
            <a:xfrm rot="-2820000">
              <a:off x="4496450" y="1752373"/>
              <a:ext cx="914400" cy="18743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4648200" y="1846342"/>
              <a:ext cx="304800" cy="3306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953000" y="1600200"/>
              <a:ext cx="0" cy="2461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V="1">
            <a:off x="5908966" y="1543050"/>
            <a:ext cx="529818" cy="11842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23060" y="1619250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255810" y="1543050"/>
            <a:ext cx="350368" cy="24774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370260" y="1669467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4421" y="1249918"/>
                <a:ext cx="85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𝑠𝑟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21" y="1249918"/>
                <a:ext cx="85023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67000" y="23812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81250"/>
                <a:ext cx="35067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Vijaya" pitchFamily="34" charset="0"/>
                <a:cs typeface="Vijaya" pitchFamily="34" charset="0"/>
              </a:rPr>
              <a:t>I</a:t>
            </a:r>
            <a:r>
              <a:rPr lang="da-DK" dirty="0" smtClean="0">
                <a:latin typeface="Vijaya" pitchFamily="34" charset="0"/>
                <a:cs typeface="Vijaya" pitchFamily="34" charset="0"/>
              </a:rPr>
              <a:t>. Novikova </a:t>
            </a:r>
            <a:r>
              <a:rPr lang="da-DK" dirty="0">
                <a:latin typeface="Vijaya" pitchFamily="34" charset="0"/>
                <a:cs typeface="Vijaya" pitchFamily="34" charset="0"/>
              </a:rPr>
              <a:t>et al., </a:t>
            </a:r>
            <a:r>
              <a:rPr lang="da-DK" dirty="0" smtClean="0">
                <a:latin typeface="Vijaya" pitchFamily="34" charset="0"/>
                <a:cs typeface="Vijaya" pitchFamily="34" charset="0"/>
              </a:rPr>
              <a:t>JMO 49, 14/15 2565-2581 </a:t>
            </a:r>
            <a:r>
              <a:rPr lang="da-DK" dirty="0">
                <a:latin typeface="Vijaya" pitchFamily="34" charset="0"/>
                <a:cs typeface="Vijaya" pitchFamily="34" charset="0"/>
              </a:rPr>
              <a:t>(2002)</a:t>
            </a:r>
            <a:endParaRPr lang="en-US" dirty="0">
              <a:latin typeface="Vijaya" pitchFamily="34" charset="0"/>
              <a:cs typeface="Vijay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0" y="3425804"/>
                <a:ext cx="224074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≃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25804"/>
                <a:ext cx="2240742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98713" y="182880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beam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743200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media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Polarization self-rotation</a:t>
            </a:r>
            <a:endParaRPr lang="en-US" sz="2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88810" y="1619250"/>
            <a:ext cx="1498600" cy="1108075"/>
            <a:chOff x="106876850" y="111690150"/>
            <a:chExt cx="1498600" cy="110744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 rot="-5400000">
              <a:off x="107364955" y="111725298"/>
              <a:ext cx="538554" cy="1040653"/>
            </a:xfrm>
            <a:prstGeom prst="can">
              <a:avLst>
                <a:gd name="adj" fmla="val 48308"/>
              </a:avLst>
            </a:prstGeom>
            <a:solidFill>
              <a:srgbClr val="66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4"/>
            <p:cNvSpPr>
              <a:spLocks/>
            </p:cNvSpPr>
            <p:nvPr/>
          </p:nvSpPr>
          <p:spPr bwMode="auto">
            <a:xfrm rot="5400000">
              <a:off x="107486450" y="111391700"/>
              <a:ext cx="285750" cy="1225550"/>
            </a:xfrm>
            <a:prstGeom prst="leftBracket">
              <a:avLst>
                <a:gd name="adj" fmla="val 35741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 rot="16200000" flipV="1">
              <a:off x="107480100" y="111861600"/>
              <a:ext cx="285750" cy="1225550"/>
            </a:xfrm>
            <a:prstGeom prst="leftBracket">
              <a:avLst>
                <a:gd name="adj" fmla="val 35741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 rot="5400000">
              <a:off x="107442000" y="111283750"/>
              <a:ext cx="368300" cy="1358900"/>
            </a:xfrm>
            <a:prstGeom prst="leftBracket">
              <a:avLst>
                <a:gd name="adj" fmla="val 3074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 rot="16200000" flipV="1">
              <a:off x="107438825" y="111839375"/>
              <a:ext cx="374650" cy="1358900"/>
            </a:xfrm>
            <a:prstGeom prst="leftBracket">
              <a:avLst>
                <a:gd name="adj" fmla="val 30226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 rot="5400000">
              <a:off x="107397550" y="111169450"/>
              <a:ext cx="457200" cy="1498600"/>
            </a:xfrm>
            <a:prstGeom prst="leftBracket">
              <a:avLst>
                <a:gd name="adj" fmla="val 27315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 rot="16200000" flipV="1">
              <a:off x="107389930" y="111812070"/>
              <a:ext cx="472440" cy="1498600"/>
            </a:xfrm>
            <a:prstGeom prst="leftBracket">
              <a:avLst>
                <a:gd name="adj" fmla="val 26434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083" name="AutoShape 11"/>
          <p:cNvCxnSpPr>
            <a:cxnSpLocks noChangeShapeType="1"/>
          </p:cNvCxnSpPr>
          <p:nvPr/>
        </p:nvCxnSpPr>
        <p:spPr bwMode="auto">
          <a:xfrm>
            <a:off x="4038072" y="2179637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084" name="AutoShape 12"/>
          <p:cNvCxnSpPr>
            <a:cxnSpLocks noChangeShapeType="1"/>
          </p:cNvCxnSpPr>
          <p:nvPr/>
        </p:nvCxnSpPr>
        <p:spPr bwMode="auto">
          <a:xfrm flipV="1">
            <a:off x="1905000" y="2170453"/>
            <a:ext cx="2064810" cy="9184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085" name="AutoShape 13"/>
          <p:cNvCxnSpPr>
            <a:cxnSpLocks noChangeShapeType="1"/>
          </p:cNvCxnSpPr>
          <p:nvPr/>
        </p:nvCxnSpPr>
        <p:spPr bwMode="auto">
          <a:xfrm flipV="1">
            <a:off x="4866518" y="2169939"/>
            <a:ext cx="2227491" cy="335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>
          <a:xfrm flipH="1">
            <a:off x="2538350" y="1842710"/>
            <a:ext cx="601365" cy="67373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23060" y="1650417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370260" y="1669467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-60000" flipH="1">
            <a:off x="5867401" y="1847981"/>
            <a:ext cx="609599" cy="6474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2200" y="1892457"/>
            <a:ext cx="0" cy="55201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2030412" y="2046287"/>
            <a:ext cx="290512" cy="266700"/>
            <a:chOff x="106443780" y="112105440"/>
            <a:chExt cx="289560" cy="266700"/>
          </a:xfrm>
        </p:grpSpPr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06443780" y="112105440"/>
              <a:ext cx="289560" cy="2667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3" name="AutoShape 16"/>
            <p:cNvCxnSpPr>
              <a:cxnSpLocks noChangeShapeType="1"/>
            </p:cNvCxnSpPr>
            <p:nvPr/>
          </p:nvCxnSpPr>
          <p:spPr bwMode="auto">
            <a:xfrm flipV="1">
              <a:off x="106443780" y="112105440"/>
              <a:ext cx="289560" cy="26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981200" y="2332037"/>
            <a:ext cx="3730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PBS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0742" y="2819400"/>
            <a:ext cx="222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Horizontally polarized</a:t>
            </a:r>
          </a:p>
          <a:p>
            <a:r>
              <a:rPr lang="en-US" dirty="0" smtClean="0"/>
              <a:t>pump field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44684" y="2819400"/>
            <a:ext cx="232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Vertically polarized</a:t>
            </a:r>
          </a:p>
          <a:p>
            <a:r>
              <a:rPr lang="en-US" dirty="0"/>
              <a:t>s</a:t>
            </a:r>
            <a:r>
              <a:rPr lang="en-US" dirty="0" smtClean="0"/>
              <a:t>queezed vacuum field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+mj-lt"/>
              </a:rPr>
              <a:t>A.B. Matsko et al., PRA 66, 043815 (2002)</a:t>
            </a:r>
            <a:endParaRPr lang="en-US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848578" y="1697084"/>
            <a:ext cx="0" cy="9054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7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Detection of squeezed vacuum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6200" y="858907"/>
            <a:ext cx="2209800" cy="2350532"/>
            <a:chOff x="4191000" y="597932"/>
            <a:chExt cx="4419600" cy="4701064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1538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18900000">
              <a:off x="6640046" y="2648992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5800" y="597932"/>
              <a:ext cx="238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vacuum state</a:t>
              </a:r>
              <a:endParaRPr lang="en-US" dirty="0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200" y="3886200"/>
            <a:ext cx="2209800" cy="2350532"/>
            <a:chOff x="-152400" y="609600"/>
            <a:chExt cx="4419600" cy="4701064"/>
          </a:xfrm>
        </p:grpSpPr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7" idx="0"/>
              <a:endCxn id="17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3"/>
              <a:endCxn id="17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33600" y="4941332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941332"/>
                  <a:ext cx="47853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152400" y="2743200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2743200"/>
                  <a:ext cx="48385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61538" b="-9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3322320" y="18861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438400" y="2069068"/>
              <a:ext cx="1066800" cy="10668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14400" y="609600"/>
              <a:ext cx="31395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Local oscillator</a:t>
              </a:r>
              <a:endParaRPr lang="en-US" dirty="0"/>
            </a:p>
          </p:txBody>
        </p:sp>
      </p:grp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 flipV="1">
            <a:off x="2590800" y="2127875"/>
            <a:ext cx="2514600" cy="335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>
          <a:xfrm flipV="1">
            <a:off x="3066342" y="160835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15482" y="1850393"/>
            <a:ext cx="0" cy="55201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4281488" y="1981200"/>
            <a:ext cx="290512" cy="266700"/>
            <a:chOff x="106443780" y="112105440"/>
            <a:chExt cx="289560" cy="266700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06443780" y="112105440"/>
              <a:ext cx="289560" cy="2667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AutoShape 16"/>
            <p:cNvCxnSpPr>
              <a:cxnSpLocks noChangeShapeType="1"/>
            </p:cNvCxnSpPr>
            <p:nvPr/>
          </p:nvCxnSpPr>
          <p:spPr bwMode="auto">
            <a:xfrm flipV="1">
              <a:off x="106443780" y="112105440"/>
              <a:ext cx="289560" cy="26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419600" y="2255837"/>
            <a:ext cx="762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50/50 BS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4414615" y="1524000"/>
            <a:ext cx="12129" cy="360199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43" name="AutoShape 13"/>
          <p:cNvCxnSpPr>
            <a:cxnSpLocks noChangeShapeType="1"/>
          </p:cNvCxnSpPr>
          <p:nvPr/>
        </p:nvCxnSpPr>
        <p:spPr bwMode="auto">
          <a:xfrm>
            <a:off x="2514600" y="5125998"/>
            <a:ext cx="1912144" cy="1166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>
          <a:xfrm flipV="1">
            <a:off x="3048000" y="4622217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497140" y="4615934"/>
            <a:ext cx="7735" cy="102286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65385" y="4953000"/>
            <a:ext cx="482815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43400" y="5105400"/>
            <a:ext cx="51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PZT</a:t>
            </a:r>
            <a:endParaRPr lang="en-US" dirty="0"/>
          </a:p>
        </p:txBody>
      </p:sp>
      <p:sp>
        <p:nvSpPr>
          <p:cNvPr id="62" name="Flowchart: Delay 61"/>
          <p:cNvSpPr/>
          <p:nvPr/>
        </p:nvSpPr>
        <p:spPr>
          <a:xfrm>
            <a:off x="5105400" y="2018040"/>
            <a:ext cx="228600" cy="229860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Delay 62"/>
          <p:cNvSpPr/>
          <p:nvPr/>
        </p:nvSpPr>
        <p:spPr>
          <a:xfrm rot="-5400000">
            <a:off x="4294632" y="1294770"/>
            <a:ext cx="228600" cy="229860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urved Connector 66"/>
          <p:cNvCxnSpPr>
            <a:stCxn id="62" idx="3"/>
            <a:endCxn id="73" idx="4"/>
          </p:cNvCxnSpPr>
          <p:nvPr/>
        </p:nvCxnSpPr>
        <p:spPr>
          <a:xfrm flipH="1" flipV="1">
            <a:off x="5181600" y="1524000"/>
            <a:ext cx="152400" cy="608970"/>
          </a:xfrm>
          <a:prstGeom prst="curvedConnector4">
            <a:avLst>
              <a:gd name="adj1" fmla="val -150000"/>
              <a:gd name="adj2" fmla="val 5943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63" idx="3"/>
            <a:endCxn id="73" idx="2"/>
          </p:cNvCxnSpPr>
          <p:nvPr/>
        </p:nvCxnSpPr>
        <p:spPr>
          <a:xfrm rot="16200000" flipH="1">
            <a:off x="4675159" y="1029173"/>
            <a:ext cx="87814" cy="620268"/>
          </a:xfrm>
          <a:prstGeom prst="curvedConnector4">
            <a:avLst>
              <a:gd name="adj1" fmla="val -260323"/>
              <a:gd name="adj2" fmla="val 5921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Connector 72"/>
          <p:cNvSpPr/>
          <p:nvPr/>
        </p:nvSpPr>
        <p:spPr>
          <a:xfrm>
            <a:off x="5029200" y="1242427"/>
            <a:ext cx="304800" cy="28157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105400" y="1394827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10610" y="14478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BPD</a:t>
            </a:r>
            <a:endParaRPr lang="en-US" dirty="0"/>
          </a:p>
        </p:txBody>
      </p:sp>
      <p:cxnSp>
        <p:nvCxnSpPr>
          <p:cNvPr id="86" name="Curved Connector 85"/>
          <p:cNvCxnSpPr>
            <a:stCxn id="73" idx="6"/>
            <a:endCxn id="88" idx="2"/>
          </p:cNvCxnSpPr>
          <p:nvPr/>
        </p:nvCxnSpPr>
        <p:spPr>
          <a:xfrm>
            <a:off x="5334000" y="1383214"/>
            <a:ext cx="1524000" cy="65061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55584" y="1115308"/>
            <a:ext cx="1921616" cy="1616224"/>
            <a:chOff x="6155584" y="1115308"/>
            <a:chExt cx="1921616" cy="1616224"/>
          </a:xfrm>
        </p:grpSpPr>
        <p:sp>
          <p:nvSpPr>
            <p:cNvPr id="81" name="Rounded Rectangle 80"/>
            <p:cNvSpPr/>
            <p:nvPr/>
          </p:nvSpPr>
          <p:spPr>
            <a:xfrm>
              <a:off x="6553200" y="1307068"/>
              <a:ext cx="685800" cy="5391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24600" y="1115308"/>
              <a:ext cx="1524000" cy="1159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467600" y="1377543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467600" y="1606143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0" y="1992868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55584" y="2362200"/>
              <a:ext cx="1921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Spectrum analyzer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62062" y="2867385"/>
                <a:ext cx="1453796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∼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𝐿𝑂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𝑠𝑞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62" y="2867385"/>
                <a:ext cx="1453796" cy="409215"/>
              </a:xfrm>
              <a:prstGeom prst="rect">
                <a:avLst/>
              </a:prstGeom>
              <a:blipFill rotWithShape="1"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 descr="C:\Users\hellok\Desktop\noise_samp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956642" cy="26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 Hans-A. </a:t>
            </a:r>
            <a:r>
              <a:rPr lang="en-US" dirty="0" err="1" smtClean="0">
                <a:latin typeface="+mj-lt"/>
              </a:rPr>
              <a:t>Bachor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Timothy C. Ralph </a:t>
            </a:r>
            <a:r>
              <a:rPr lang="en-US" dirty="0" smtClean="0">
                <a:latin typeface="+mj-lt"/>
              </a:rPr>
              <a:t> “A </a:t>
            </a:r>
            <a:r>
              <a:rPr lang="en-US" dirty="0">
                <a:latin typeface="+mj-lt"/>
              </a:rPr>
              <a:t>Guide to Experiments in Quantum </a:t>
            </a:r>
            <a:r>
              <a:rPr lang="en-US" dirty="0" smtClean="0">
                <a:latin typeface="+mj-lt"/>
              </a:rPr>
              <a:t>Optics”</a:t>
            </a:r>
            <a:endParaRPr lang="en-US" dirty="0">
              <a:latin typeface="+mj-lt"/>
            </a:endParaRP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Detection of squeezed vacuum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6200" y="858907"/>
            <a:ext cx="2209800" cy="2350532"/>
            <a:chOff x="4191000" y="597932"/>
            <a:chExt cx="4419600" cy="4701064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1538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18900000">
              <a:off x="6640046" y="2648992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5800" y="597932"/>
              <a:ext cx="238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vacuum state</a:t>
              </a:r>
              <a:endParaRPr lang="en-US" dirty="0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200" y="3886200"/>
            <a:ext cx="2209800" cy="2350532"/>
            <a:chOff x="-152400" y="609600"/>
            <a:chExt cx="4419600" cy="4701064"/>
          </a:xfrm>
        </p:grpSpPr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7" idx="0"/>
              <a:endCxn id="17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3"/>
              <a:endCxn id="17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33600" y="4941332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941332"/>
                  <a:ext cx="47853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152400" y="2743200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2743200"/>
                  <a:ext cx="4838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1538" b="-9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3322320" y="18861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438400" y="2069068"/>
              <a:ext cx="1066800" cy="10668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14400" y="609600"/>
              <a:ext cx="31395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Local oscillator</a:t>
              </a:r>
              <a:endParaRPr lang="en-US" dirty="0"/>
            </a:p>
          </p:txBody>
        </p:sp>
      </p:grp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 flipV="1">
            <a:off x="2590800" y="2127875"/>
            <a:ext cx="2514600" cy="335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>
          <a:xfrm flipV="1">
            <a:off x="3066342" y="160835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15482" y="1850393"/>
            <a:ext cx="0" cy="55201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4281488" y="1981200"/>
            <a:ext cx="290512" cy="266700"/>
            <a:chOff x="106443780" y="112105440"/>
            <a:chExt cx="289560" cy="266700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06443780" y="112105440"/>
              <a:ext cx="289560" cy="2667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AutoShape 16"/>
            <p:cNvCxnSpPr>
              <a:cxnSpLocks noChangeShapeType="1"/>
            </p:cNvCxnSpPr>
            <p:nvPr/>
          </p:nvCxnSpPr>
          <p:spPr bwMode="auto">
            <a:xfrm flipV="1">
              <a:off x="106443780" y="112105440"/>
              <a:ext cx="289560" cy="26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419600" y="2255837"/>
            <a:ext cx="762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50/50 BS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4414615" y="1524000"/>
            <a:ext cx="12129" cy="360199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43" name="AutoShape 13"/>
          <p:cNvCxnSpPr>
            <a:cxnSpLocks noChangeShapeType="1"/>
          </p:cNvCxnSpPr>
          <p:nvPr/>
        </p:nvCxnSpPr>
        <p:spPr bwMode="auto">
          <a:xfrm>
            <a:off x="2514600" y="5125998"/>
            <a:ext cx="1912144" cy="1166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>
          <a:xfrm flipV="1">
            <a:off x="3048000" y="4622217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497140" y="4615934"/>
            <a:ext cx="7735" cy="102286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65385" y="4953000"/>
            <a:ext cx="482815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43400" y="5105400"/>
            <a:ext cx="51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PZT</a:t>
            </a:r>
            <a:endParaRPr lang="en-US" dirty="0"/>
          </a:p>
        </p:txBody>
      </p:sp>
      <p:sp>
        <p:nvSpPr>
          <p:cNvPr id="62" name="Flowchart: Delay 61"/>
          <p:cNvSpPr/>
          <p:nvPr/>
        </p:nvSpPr>
        <p:spPr>
          <a:xfrm>
            <a:off x="5105400" y="2018040"/>
            <a:ext cx="228600" cy="229860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Delay 62"/>
          <p:cNvSpPr/>
          <p:nvPr/>
        </p:nvSpPr>
        <p:spPr>
          <a:xfrm rot="-5400000">
            <a:off x="4294632" y="1294770"/>
            <a:ext cx="228600" cy="229860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urved Connector 66"/>
          <p:cNvCxnSpPr>
            <a:stCxn id="62" idx="3"/>
            <a:endCxn id="73" idx="4"/>
          </p:cNvCxnSpPr>
          <p:nvPr/>
        </p:nvCxnSpPr>
        <p:spPr>
          <a:xfrm flipH="1" flipV="1">
            <a:off x="5181600" y="1524000"/>
            <a:ext cx="152400" cy="608970"/>
          </a:xfrm>
          <a:prstGeom prst="curvedConnector4">
            <a:avLst>
              <a:gd name="adj1" fmla="val -150000"/>
              <a:gd name="adj2" fmla="val 5943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63" idx="3"/>
            <a:endCxn id="73" idx="2"/>
          </p:cNvCxnSpPr>
          <p:nvPr/>
        </p:nvCxnSpPr>
        <p:spPr>
          <a:xfrm rot="16200000" flipH="1">
            <a:off x="4675159" y="1029173"/>
            <a:ext cx="87814" cy="620268"/>
          </a:xfrm>
          <a:prstGeom prst="curvedConnector4">
            <a:avLst>
              <a:gd name="adj1" fmla="val -260323"/>
              <a:gd name="adj2" fmla="val 5921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Connector 72"/>
          <p:cNvSpPr/>
          <p:nvPr/>
        </p:nvSpPr>
        <p:spPr>
          <a:xfrm>
            <a:off x="5029200" y="1242427"/>
            <a:ext cx="304800" cy="28157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105400" y="1394827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10610" y="14478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BPD</a:t>
            </a:r>
            <a:endParaRPr lang="en-US" dirty="0"/>
          </a:p>
        </p:txBody>
      </p:sp>
      <p:cxnSp>
        <p:nvCxnSpPr>
          <p:cNvPr id="86" name="Curved Connector 85"/>
          <p:cNvCxnSpPr>
            <a:stCxn id="73" idx="6"/>
            <a:endCxn id="88" idx="2"/>
          </p:cNvCxnSpPr>
          <p:nvPr/>
        </p:nvCxnSpPr>
        <p:spPr>
          <a:xfrm>
            <a:off x="5334000" y="1383214"/>
            <a:ext cx="1524000" cy="65061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55584" y="1115308"/>
            <a:ext cx="1921616" cy="1616224"/>
            <a:chOff x="6155584" y="1115308"/>
            <a:chExt cx="1921616" cy="1616224"/>
          </a:xfrm>
        </p:grpSpPr>
        <p:sp>
          <p:nvSpPr>
            <p:cNvPr id="81" name="Rounded Rectangle 80"/>
            <p:cNvSpPr/>
            <p:nvPr/>
          </p:nvSpPr>
          <p:spPr>
            <a:xfrm>
              <a:off x="6553200" y="1307068"/>
              <a:ext cx="685800" cy="5391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24600" y="1115308"/>
              <a:ext cx="1524000" cy="1159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467600" y="1377543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467600" y="1606143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0" y="1992868"/>
              <a:ext cx="76200" cy="8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55584" y="2362200"/>
              <a:ext cx="1921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Spectrum analyzer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62062" y="2867385"/>
                <a:ext cx="1453796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∼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𝐿𝑂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𝑠𝑞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62" y="2867385"/>
                <a:ext cx="1453796" cy="409215"/>
              </a:xfrm>
              <a:prstGeom prst="rect">
                <a:avLst/>
              </a:prstGeom>
              <a:blipFill rotWithShape="1"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8" y="3505200"/>
            <a:ext cx="3959352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Detection of squeezed vacuum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630307"/>
            <a:ext cx="2209800" cy="2350532"/>
            <a:chOff x="4191000" y="597932"/>
            <a:chExt cx="4419600" cy="4701064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49530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2" idx="0"/>
              <a:endCxn id="42" idx="2"/>
            </p:cNvCxnSpPr>
            <p:nvPr/>
          </p:nvCxnSpPr>
          <p:spPr>
            <a:xfrm>
              <a:off x="67818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2" idx="3"/>
              <a:endCxn id="42" idx="1"/>
            </p:cNvCxnSpPr>
            <p:nvPr/>
          </p:nvCxnSpPr>
          <p:spPr>
            <a:xfrm flipH="1">
              <a:off x="49530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929664"/>
                  <a:ext cx="47853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731532"/>
                  <a:ext cx="4838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1538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 rot="18900000">
              <a:off x="6640046" y="2648992"/>
              <a:ext cx="274320" cy="1005840"/>
            </a:xfrm>
            <a:prstGeom prst="ellipse">
              <a:avLst/>
            </a:prstGeom>
            <a:gradFill flip="none" rotWithShape="1">
              <a:gsLst>
                <a:gs pos="25000">
                  <a:srgbClr val="0070C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5800" y="597932"/>
              <a:ext cx="238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Squeezed vacuum state</a:t>
              </a:r>
              <a:endParaRPr lang="en-US" dirty="0"/>
            </a:p>
          </p:txBody>
        </p:sp>
      </p:grp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 flipV="1">
            <a:off x="3124200" y="1899275"/>
            <a:ext cx="3200400" cy="3352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>
          <a:xfrm flipV="1">
            <a:off x="3352800" y="137975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01940" y="1621793"/>
            <a:ext cx="0" cy="55201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487050" y="1377883"/>
            <a:ext cx="913750" cy="10165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936190" y="1371600"/>
            <a:ext cx="7735" cy="102286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6400800" y="685800"/>
            <a:ext cx="2209800" cy="2286000"/>
            <a:chOff x="-152400" y="674132"/>
            <a:chExt cx="4419600" cy="4572000"/>
          </a:xfrm>
        </p:grpSpPr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609600" y="1307068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0"/>
              <a:endCxn id="71" idx="2"/>
            </p:cNvCxnSpPr>
            <p:nvPr/>
          </p:nvCxnSpPr>
          <p:spPr>
            <a:xfrm>
              <a:off x="2438400" y="1307068"/>
              <a:ext cx="0" cy="3657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71" idx="1"/>
            </p:cNvCxnSpPr>
            <p:nvPr/>
          </p:nvCxnSpPr>
          <p:spPr>
            <a:xfrm flipH="1">
              <a:off x="609600" y="3135868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70" y="4876800"/>
                  <a:ext cx="47853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8974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2807732"/>
                  <a:ext cx="4838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7500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/>
            <p:cNvSpPr/>
            <p:nvPr/>
          </p:nvSpPr>
          <p:spPr>
            <a:xfrm>
              <a:off x="2255520" y="2952988"/>
              <a:ext cx="365760" cy="365760"/>
            </a:xfrm>
            <a:prstGeom prst="ellipse">
              <a:avLst/>
            </a:prstGeom>
            <a:gradFill flip="none" rotWithShape="1">
              <a:gsLst>
                <a:gs pos="25000">
                  <a:srgbClr val="FF0000"/>
                </a:gs>
                <a:gs pos="100000">
                  <a:srgbClr val="0070C0">
                    <a:lumMod val="0"/>
                    <a:lumOff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400" y="674132"/>
              <a:ext cx="2359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Coherent vacuum state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D25E80E-FB5F-4771-BA39-7377AB218E47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24400" y="1589518"/>
            <a:ext cx="0" cy="6202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90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ijay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10171</TotalTime>
  <Words>1116</Words>
  <Application>Microsoft Office PowerPoint</Application>
  <PresentationFormat>On-screen Show (4:3)</PresentationFormat>
  <Paragraphs>382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Propagation of quantum optical fields under the conditions of multi-photon resonances in a coherent atomic vapor</vt:lpstr>
      <vt:lpstr>Outline</vt:lpstr>
      <vt:lpstr>Squeezed states of light</vt:lpstr>
      <vt:lpstr>Squeezed states of light</vt:lpstr>
      <vt:lpstr>Polarization self-rotation</vt:lpstr>
      <vt:lpstr>Polarization self-rotation</vt:lpstr>
      <vt:lpstr>Detection of squeezed vacuum</vt:lpstr>
      <vt:lpstr>Detection of squeezed vacuum</vt:lpstr>
      <vt:lpstr>Detection of squeezed vacuum</vt:lpstr>
      <vt:lpstr>Detection of squeezed vacuum</vt:lpstr>
      <vt:lpstr>Detection of squeezed vacuum</vt:lpstr>
      <vt:lpstr>Beam splitter model</vt:lpstr>
      <vt:lpstr>Electromagnetically induced transparency (EIT)</vt:lpstr>
      <vt:lpstr>Outline</vt:lpstr>
      <vt:lpstr>Previous experiment</vt:lpstr>
      <vt:lpstr>Previous experiment</vt:lpstr>
      <vt:lpstr>Outline</vt:lpstr>
      <vt:lpstr>Experimental setup</vt:lpstr>
      <vt:lpstr>Experimental setup</vt:lpstr>
      <vt:lpstr>Experimental results</vt:lpstr>
      <vt:lpstr>Experimental results</vt:lpstr>
      <vt:lpstr>Experimental results</vt:lpstr>
      <vt:lpstr>Experimental setup</vt:lpstr>
      <vt:lpstr>Excess noise power for different coherent probe input powers.</vt:lpstr>
      <vt:lpstr>Improved setup</vt:lpstr>
      <vt:lpstr>Experimental results</vt:lpstr>
      <vt:lpstr>Probing dense atomic media with noise</vt:lpstr>
      <vt:lpstr>Outline</vt:lpstr>
      <vt:lpstr>“Fast” squeezing experiment motivation</vt:lpstr>
      <vt:lpstr>Faraday rotation</vt:lpstr>
      <vt:lpstr>Faraday rotation</vt:lpstr>
      <vt:lpstr>Group velocity</vt:lpstr>
      <vt:lpstr>Experimental setup</vt:lpstr>
      <vt:lpstr>Results</vt:lpstr>
      <vt:lpstr>Future plans</vt:lpstr>
      <vt:lpstr>Summary</vt:lpstr>
      <vt:lpstr>EIT effect</vt:lpstr>
      <vt:lpstr>EIT effect</vt:lpstr>
      <vt:lpstr>EIT effect</vt:lpstr>
      <vt:lpstr>EIT effect</vt:lpstr>
      <vt:lpstr>EIT effect</vt:lpstr>
    </vt:vector>
  </TitlesOfParts>
  <Company>W&amp;M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Romanov</dc:creator>
  <cp:lastModifiedBy>Gleb Romanov</cp:lastModifiedBy>
  <cp:revision>141</cp:revision>
  <cp:lastPrinted>2013-02-01T00:19:00Z</cp:lastPrinted>
  <dcterms:created xsi:type="dcterms:W3CDTF">2013-01-14T16:51:57Z</dcterms:created>
  <dcterms:modified xsi:type="dcterms:W3CDTF">2013-03-20T23:53:40Z</dcterms:modified>
</cp:coreProperties>
</file>